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 id="2147483673" r:id="rId3"/>
    <p:sldMasterId id="2147483711" r:id="rId4"/>
    <p:sldMasterId id="2147483736" r:id="rId5"/>
    <p:sldMasterId id="2147483775" r:id="rId6"/>
    <p:sldMasterId id="2147483788" r:id="rId7"/>
    <p:sldMasterId id="2147483800" r:id="rId8"/>
    <p:sldMasterId id="2147483825" r:id="rId9"/>
    <p:sldMasterId id="2147483849" r:id="rId10"/>
    <p:sldMasterId id="2147483861" r:id="rId11"/>
    <p:sldMasterId id="2147483873" r:id="rId12"/>
  </p:sldMasterIdLst>
  <p:notesMasterIdLst>
    <p:notesMasterId r:id="rId50"/>
  </p:notesMasterIdLst>
  <p:handoutMasterIdLst>
    <p:handoutMasterId r:id="rId51"/>
  </p:handoutMasterIdLst>
  <p:sldIdLst>
    <p:sldId id="426" r:id="rId13"/>
    <p:sldId id="427" r:id="rId14"/>
    <p:sldId id="428" r:id="rId15"/>
    <p:sldId id="429" r:id="rId16"/>
    <p:sldId id="371" r:id="rId17"/>
    <p:sldId id="430" r:id="rId18"/>
    <p:sldId id="431" r:id="rId19"/>
    <p:sldId id="432" r:id="rId20"/>
    <p:sldId id="348" r:id="rId21"/>
    <p:sldId id="415" r:id="rId22"/>
    <p:sldId id="379" r:id="rId23"/>
    <p:sldId id="417" r:id="rId24"/>
    <p:sldId id="381" r:id="rId25"/>
    <p:sldId id="433" r:id="rId26"/>
    <p:sldId id="376" r:id="rId27"/>
    <p:sldId id="382" r:id="rId28"/>
    <p:sldId id="434" r:id="rId29"/>
    <p:sldId id="420" r:id="rId30"/>
    <p:sldId id="359" r:id="rId31"/>
    <p:sldId id="398" r:id="rId32"/>
    <p:sldId id="413" r:id="rId33"/>
    <p:sldId id="435" r:id="rId34"/>
    <p:sldId id="436" r:id="rId35"/>
    <p:sldId id="407" r:id="rId36"/>
    <p:sldId id="437" r:id="rId37"/>
    <p:sldId id="393" r:id="rId38"/>
    <p:sldId id="418" r:id="rId39"/>
    <p:sldId id="438" r:id="rId40"/>
    <p:sldId id="387" r:id="rId41"/>
    <p:sldId id="402" r:id="rId42"/>
    <p:sldId id="439" r:id="rId43"/>
    <p:sldId id="440" r:id="rId44"/>
    <p:sldId id="441" r:id="rId45"/>
    <p:sldId id="395" r:id="rId46"/>
    <p:sldId id="396" r:id="rId47"/>
    <p:sldId id="442" r:id="rId48"/>
    <p:sldId id="443" r:id="rId49"/>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0484" autoAdjust="0"/>
  </p:normalViewPr>
  <p:slideViewPr>
    <p:cSldViewPr>
      <p:cViewPr varScale="1">
        <p:scale>
          <a:sx n="68" d="100"/>
          <a:sy n="68" d="100"/>
        </p:scale>
        <p:origin x="2920"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454" y="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latin typeface="Arial" pitchFamily="34" charset="0"/>
                <a:cs typeface="Arial" pitchFamily="34" charset="0"/>
              </a:rPr>
              <a:t>Population of communities with a NP passed referendum</a:t>
            </a:r>
            <a:endParaRPr lang="en-US" dirty="0">
              <a:latin typeface="Arial" pitchFamily="34" charset="0"/>
              <a:cs typeface="Arial" pitchFamily="34" charset="0"/>
            </a:endParaRPr>
          </a:p>
        </c:rich>
      </c:tx>
      <c:layout>
        <c:manualLayout>
          <c:xMode val="edge"/>
          <c:yMode val="edge"/>
          <c:x val="0.176591024926498"/>
          <c:y val="0.000588589193024934"/>
        </c:manualLayout>
      </c:layout>
      <c:overlay val="0"/>
    </c:title>
    <c:autoTitleDeleted val="0"/>
    <c:plotArea>
      <c:layout/>
      <c:barChart>
        <c:barDir val="col"/>
        <c:grouping val="clustered"/>
        <c:varyColors val="0"/>
        <c:ser>
          <c:idx val="0"/>
          <c:order val="0"/>
          <c:tx>
            <c:strRef>
              <c:f>Sheet1!$C$1</c:f>
              <c:strCache>
                <c:ptCount val="1"/>
                <c:pt idx="0">
                  <c:v>Population</c:v>
                </c:pt>
              </c:strCache>
            </c:strRef>
          </c:tx>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FF0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dPt>
            <c:idx val="16"/>
            <c:invertIfNegative val="0"/>
            <c:bubble3D val="0"/>
            <c:spPr>
              <a:solidFill>
                <a:srgbClr val="FF0000"/>
              </a:solidFill>
            </c:spPr>
          </c:dPt>
          <c:dPt>
            <c:idx val="17"/>
            <c:invertIfNegative val="0"/>
            <c:bubble3D val="0"/>
            <c:spPr>
              <a:solidFill>
                <a:srgbClr val="FF0000"/>
              </a:solidFill>
            </c:spPr>
          </c:dPt>
          <c:dPt>
            <c:idx val="18"/>
            <c:invertIfNegative val="0"/>
            <c:bubble3D val="0"/>
            <c:spPr>
              <a:solidFill>
                <a:srgbClr val="FF0000"/>
              </a:solidFill>
            </c:spPr>
          </c:dPt>
          <c:dPt>
            <c:idx val="19"/>
            <c:invertIfNegative val="0"/>
            <c:bubble3D val="0"/>
            <c:spPr>
              <a:solidFill>
                <a:srgbClr val="FF0000"/>
              </a:solidFill>
            </c:spPr>
          </c:dPt>
          <c:dPt>
            <c:idx val="20"/>
            <c:invertIfNegative val="0"/>
            <c:bubble3D val="0"/>
            <c:spPr>
              <a:solidFill>
                <a:srgbClr val="FF0000"/>
              </a:solidFill>
            </c:spPr>
          </c:dPt>
          <c:dPt>
            <c:idx val="21"/>
            <c:invertIfNegative val="0"/>
            <c:bubble3D val="0"/>
            <c:spPr>
              <a:solidFill>
                <a:srgbClr val="FF0000"/>
              </a:solidFill>
            </c:spPr>
          </c:dPt>
          <c:dPt>
            <c:idx val="22"/>
            <c:invertIfNegative val="0"/>
            <c:bubble3D val="0"/>
            <c:spPr>
              <a:solidFill>
                <a:srgbClr val="FF0000"/>
              </a:solidFill>
            </c:spPr>
          </c:dPt>
          <c:dPt>
            <c:idx val="23"/>
            <c:invertIfNegative val="0"/>
            <c:bubble3D val="0"/>
            <c:spPr>
              <a:solidFill>
                <a:srgbClr val="FF0000"/>
              </a:solidFill>
            </c:spPr>
          </c:dPt>
          <c:dPt>
            <c:idx val="24"/>
            <c:invertIfNegative val="0"/>
            <c:bubble3D val="0"/>
            <c:spPr>
              <a:solidFill>
                <a:srgbClr val="FF0000"/>
              </a:solidFill>
            </c:spPr>
          </c:dPt>
          <c:dPt>
            <c:idx val="25"/>
            <c:invertIfNegative val="0"/>
            <c:bubble3D val="0"/>
            <c:spPr>
              <a:solidFill>
                <a:srgbClr val="FF0000"/>
              </a:solidFill>
            </c:spPr>
          </c:dPt>
          <c:dPt>
            <c:idx val="26"/>
            <c:invertIfNegative val="0"/>
            <c:bubble3D val="0"/>
            <c:spPr>
              <a:solidFill>
                <a:srgbClr val="FF0000"/>
              </a:solidFill>
            </c:spPr>
          </c:dPt>
          <c:dPt>
            <c:idx val="27"/>
            <c:invertIfNegative val="0"/>
            <c:bubble3D val="0"/>
            <c:spPr>
              <a:solidFill>
                <a:srgbClr val="FF0000"/>
              </a:solidFill>
            </c:spPr>
          </c:dPt>
          <c:dPt>
            <c:idx val="28"/>
            <c:invertIfNegative val="0"/>
            <c:bubble3D val="0"/>
            <c:spPr>
              <a:solidFill>
                <a:srgbClr val="0070C0"/>
              </a:solidFill>
            </c:spPr>
          </c:dPt>
          <c:dPt>
            <c:idx val="29"/>
            <c:invertIfNegative val="0"/>
            <c:bubble3D val="0"/>
            <c:spPr>
              <a:solidFill>
                <a:srgbClr val="0070C0"/>
              </a:solidFill>
            </c:spPr>
          </c:dPt>
          <c:dPt>
            <c:idx val="30"/>
            <c:invertIfNegative val="0"/>
            <c:bubble3D val="0"/>
            <c:spPr>
              <a:solidFill>
                <a:srgbClr val="0070C0"/>
              </a:solidFill>
            </c:spPr>
          </c:dPt>
          <c:dPt>
            <c:idx val="31"/>
            <c:invertIfNegative val="0"/>
            <c:bubble3D val="0"/>
            <c:spPr>
              <a:solidFill>
                <a:srgbClr val="0070C0"/>
              </a:solidFill>
            </c:spPr>
          </c:dPt>
          <c:dPt>
            <c:idx val="32"/>
            <c:invertIfNegative val="0"/>
            <c:bubble3D val="0"/>
            <c:spPr>
              <a:solidFill>
                <a:srgbClr val="0070C0"/>
              </a:solidFill>
            </c:spPr>
          </c:dPt>
          <c:dPt>
            <c:idx val="33"/>
            <c:invertIfNegative val="0"/>
            <c:bubble3D val="0"/>
            <c:spPr>
              <a:solidFill>
                <a:srgbClr val="0070C0"/>
              </a:solidFill>
            </c:spPr>
          </c:dPt>
          <c:dPt>
            <c:idx val="34"/>
            <c:invertIfNegative val="0"/>
            <c:bubble3D val="0"/>
            <c:spPr>
              <a:solidFill>
                <a:srgbClr val="0070C0"/>
              </a:solidFill>
            </c:spPr>
          </c:dPt>
          <c:dPt>
            <c:idx val="35"/>
            <c:invertIfNegative val="0"/>
            <c:bubble3D val="0"/>
            <c:spPr>
              <a:solidFill>
                <a:srgbClr val="0070C0"/>
              </a:solidFill>
            </c:spPr>
          </c:dPt>
          <c:dPt>
            <c:idx val="36"/>
            <c:invertIfNegative val="0"/>
            <c:bubble3D val="0"/>
            <c:spPr>
              <a:solidFill>
                <a:srgbClr val="0070C0"/>
              </a:solidFill>
            </c:spPr>
          </c:dPt>
          <c:dPt>
            <c:idx val="37"/>
            <c:invertIfNegative val="0"/>
            <c:bubble3D val="0"/>
            <c:spPr>
              <a:solidFill>
                <a:srgbClr val="0070C0"/>
              </a:solidFill>
            </c:spPr>
          </c:dPt>
          <c:dPt>
            <c:idx val="38"/>
            <c:invertIfNegative val="0"/>
            <c:bubble3D val="0"/>
            <c:spPr>
              <a:solidFill>
                <a:srgbClr val="0070C0"/>
              </a:solidFill>
            </c:spPr>
          </c:dPt>
          <c:dPt>
            <c:idx val="39"/>
            <c:invertIfNegative val="0"/>
            <c:bubble3D val="0"/>
            <c:spPr>
              <a:solidFill>
                <a:srgbClr val="0070C0"/>
              </a:solidFill>
            </c:spPr>
          </c:dPt>
          <c:dPt>
            <c:idx val="40"/>
            <c:invertIfNegative val="0"/>
            <c:bubble3D val="0"/>
            <c:spPr>
              <a:solidFill>
                <a:srgbClr val="FFFF00"/>
              </a:solidFill>
            </c:spPr>
          </c:dPt>
          <c:dPt>
            <c:idx val="41"/>
            <c:invertIfNegative val="0"/>
            <c:bubble3D val="0"/>
            <c:spPr>
              <a:solidFill>
                <a:srgbClr val="FFFF00"/>
              </a:solidFill>
            </c:spPr>
          </c:dPt>
          <c:dPt>
            <c:idx val="42"/>
            <c:invertIfNegative val="0"/>
            <c:bubble3D val="0"/>
            <c:spPr>
              <a:solidFill>
                <a:srgbClr val="FFFF00"/>
              </a:solidFill>
            </c:spPr>
          </c:dPt>
          <c:dPt>
            <c:idx val="43"/>
            <c:invertIfNegative val="0"/>
            <c:bubble3D val="0"/>
            <c:spPr>
              <a:solidFill>
                <a:srgbClr val="FFFF00"/>
              </a:solidFill>
            </c:spPr>
          </c:dPt>
          <c:dPt>
            <c:idx val="44"/>
            <c:invertIfNegative val="0"/>
            <c:bubble3D val="0"/>
            <c:spPr>
              <a:solidFill>
                <a:srgbClr val="FFFF00"/>
              </a:solidFill>
            </c:spPr>
          </c:dPt>
          <c:dPt>
            <c:idx val="45"/>
            <c:invertIfNegative val="0"/>
            <c:bubble3D val="0"/>
            <c:spPr>
              <a:solidFill>
                <a:srgbClr val="002060"/>
              </a:solidFill>
            </c:spPr>
          </c:dPt>
          <c:dPt>
            <c:idx val="46"/>
            <c:invertIfNegative val="0"/>
            <c:bubble3D val="0"/>
            <c:spPr>
              <a:solidFill>
                <a:srgbClr val="002060"/>
              </a:solidFill>
            </c:spPr>
          </c:dPt>
          <c:dPt>
            <c:idx val="47"/>
            <c:invertIfNegative val="0"/>
            <c:bubble3D val="0"/>
            <c:spPr>
              <a:solidFill>
                <a:srgbClr val="FFC000"/>
              </a:solidFill>
            </c:spPr>
          </c:dPt>
          <c:dPt>
            <c:idx val="48"/>
            <c:invertIfNegative val="0"/>
            <c:bubble3D val="0"/>
            <c:spPr>
              <a:solidFill>
                <a:srgbClr val="00B050"/>
              </a:solidFill>
            </c:spPr>
          </c:dPt>
          <c:dPt>
            <c:idx val="49"/>
            <c:invertIfNegative val="0"/>
            <c:bubble3D val="0"/>
            <c:spPr>
              <a:solidFill>
                <a:srgbClr val="7030A0"/>
              </a:solidFill>
            </c:spPr>
          </c:dPt>
          <c:cat>
            <c:strRef>
              <c:f>Sheet1!$A$2:$A$51</c:f>
              <c:strCache>
                <c:ptCount val="50"/>
                <c:pt idx="0">
                  <c:v>Strumpshaw</c:v>
                </c:pt>
                <c:pt idx="1">
                  <c:v>Kingston</c:v>
                </c:pt>
                <c:pt idx="2">
                  <c:v>St Eval</c:v>
                </c:pt>
                <c:pt idx="3">
                  <c:v>Anslow</c:v>
                </c:pt>
                <c:pt idx="4">
                  <c:v>Billesdon</c:v>
                </c:pt>
                <c:pt idx="5">
                  <c:v>Worth</c:v>
                </c:pt>
                <c:pt idx="6">
                  <c:v>Marsh Gibbon</c:v>
                </c:pt>
                <c:pt idx="7">
                  <c:v>Kirdford</c:v>
                </c:pt>
                <c:pt idx="8">
                  <c:v>Cerne Valley</c:v>
                </c:pt>
                <c:pt idx="9">
                  <c:v>Edith Weston</c:v>
                </c:pt>
                <c:pt idx="10">
                  <c:v>Chaddesley Corbett</c:v>
                </c:pt>
                <c:pt idx="11">
                  <c:v>Lynton &amp; Lynmouth</c:v>
                </c:pt>
                <c:pt idx="12">
                  <c:v>Loxwood</c:v>
                </c:pt>
                <c:pt idx="13">
                  <c:v>Tattenhall</c:v>
                </c:pt>
                <c:pt idx="14">
                  <c:v>Much Wenlock</c:v>
                </c:pt>
                <c:pt idx="15">
                  <c:v>Woodcote</c:v>
                </c:pt>
                <c:pt idx="16">
                  <c:v>Acle</c:v>
                </c:pt>
                <c:pt idx="17">
                  <c:v>Exminster</c:v>
                </c:pt>
                <c:pt idx="18">
                  <c:v>Cringleford</c:v>
                </c:pt>
                <c:pt idx="19">
                  <c:v>Woburn Sands</c:v>
                </c:pt>
                <c:pt idx="20">
                  <c:v>Rolleston</c:v>
                </c:pt>
                <c:pt idx="21">
                  <c:v>Cuckfield</c:v>
                </c:pt>
                <c:pt idx="22">
                  <c:v>Yapton</c:v>
                </c:pt>
                <c:pt idx="23">
                  <c:v>Arundel</c:v>
                </c:pt>
                <c:pt idx="24">
                  <c:v>Bembridge</c:v>
                </c:pt>
                <c:pt idx="25">
                  <c:v>Uppingham</c:v>
                </c:pt>
                <c:pt idx="26">
                  <c:v>Ferring</c:v>
                </c:pt>
                <c:pt idx="27">
                  <c:v>Winslow</c:v>
                </c:pt>
                <c:pt idx="28">
                  <c:v>Malmesbury</c:v>
                </c:pt>
                <c:pt idx="29">
                  <c:v>East Preston</c:v>
                </c:pt>
                <c:pt idx="30">
                  <c:v>Upper Eden</c:v>
                </c:pt>
                <c:pt idx="31">
                  <c:v>Exeter St James</c:v>
                </c:pt>
                <c:pt idx="32">
                  <c:v>Hurstpierpoint</c:v>
                </c:pt>
                <c:pt idx="33">
                  <c:v>Angmering</c:v>
                </c:pt>
                <c:pt idx="34">
                  <c:v>Cockermouth NDO</c:v>
                </c:pt>
                <c:pt idx="35">
                  <c:v>Heathfield Park</c:v>
                </c:pt>
                <c:pt idx="36">
                  <c:v>Bersted</c:v>
                </c:pt>
                <c:pt idx="37">
                  <c:v>Broughton Astley</c:v>
                </c:pt>
                <c:pt idx="38">
                  <c:v>Norland</c:v>
                </c:pt>
                <c:pt idx="39">
                  <c:v>Felpham</c:v>
                </c:pt>
                <c:pt idx="40">
                  <c:v>Thame</c:v>
                </c:pt>
                <c:pt idx="41">
                  <c:v>Inner East Preston</c:v>
                </c:pt>
                <c:pt idx="42">
                  <c:v>Chalfont St Peter</c:v>
                </c:pt>
                <c:pt idx="43">
                  <c:v>Rustington</c:v>
                </c:pt>
                <c:pt idx="44">
                  <c:v>Sprowston</c:v>
                </c:pt>
                <c:pt idx="45">
                  <c:v>Madeley</c:v>
                </c:pt>
                <c:pt idx="46">
                  <c:v>Ascot</c:v>
                </c:pt>
                <c:pt idx="47">
                  <c:v>Tettenhall</c:v>
                </c:pt>
                <c:pt idx="48">
                  <c:v>Littlehampton</c:v>
                </c:pt>
                <c:pt idx="49">
                  <c:v>Winsford</c:v>
                </c:pt>
              </c:strCache>
            </c:strRef>
          </c:cat>
          <c:val>
            <c:numRef>
              <c:f>Sheet1!$C$2:$C$51</c:f>
              <c:numCache>
                <c:formatCode>General</c:formatCode>
                <c:ptCount val="50"/>
                <c:pt idx="0">
                  <c:v>634.0</c:v>
                </c:pt>
                <c:pt idx="1">
                  <c:v>625.0</c:v>
                </c:pt>
                <c:pt idx="2">
                  <c:v>628.0</c:v>
                </c:pt>
                <c:pt idx="3" formatCode="#,##0">
                  <c:v>805.0</c:v>
                </c:pt>
                <c:pt idx="4">
                  <c:v>901.0</c:v>
                </c:pt>
                <c:pt idx="5">
                  <c:v>953.0</c:v>
                </c:pt>
                <c:pt idx="6">
                  <c:v>969.0</c:v>
                </c:pt>
                <c:pt idx="7">
                  <c:v>1000.0</c:v>
                </c:pt>
                <c:pt idx="8">
                  <c:v>1000.0</c:v>
                </c:pt>
                <c:pt idx="9">
                  <c:v>1359.0</c:v>
                </c:pt>
                <c:pt idx="10">
                  <c:v>1422.0</c:v>
                </c:pt>
                <c:pt idx="11">
                  <c:v>1738.0</c:v>
                </c:pt>
                <c:pt idx="12">
                  <c:v>1827.0</c:v>
                </c:pt>
                <c:pt idx="13">
                  <c:v>2520.0</c:v>
                </c:pt>
                <c:pt idx="14">
                  <c:v>2600.0</c:v>
                </c:pt>
                <c:pt idx="15">
                  <c:v>2604.0</c:v>
                </c:pt>
                <c:pt idx="16">
                  <c:v>2800.0</c:v>
                </c:pt>
                <c:pt idx="17">
                  <c:v>3084.0</c:v>
                </c:pt>
                <c:pt idx="18">
                  <c:v>3200.0</c:v>
                </c:pt>
                <c:pt idx="19">
                  <c:v>3250.0</c:v>
                </c:pt>
                <c:pt idx="20">
                  <c:v>3267.0</c:v>
                </c:pt>
                <c:pt idx="21">
                  <c:v>3500.0</c:v>
                </c:pt>
                <c:pt idx="22">
                  <c:v>3571.0</c:v>
                </c:pt>
                <c:pt idx="23">
                  <c:v>3655.0</c:v>
                </c:pt>
                <c:pt idx="24">
                  <c:v>3682.0</c:v>
                </c:pt>
                <c:pt idx="25">
                  <c:v>4500.0</c:v>
                </c:pt>
                <c:pt idx="26">
                  <c:v>4565.0</c:v>
                </c:pt>
                <c:pt idx="27">
                  <c:v>4650.0</c:v>
                </c:pt>
                <c:pt idx="28">
                  <c:v>5380.0</c:v>
                </c:pt>
                <c:pt idx="29">
                  <c:v>5938.0</c:v>
                </c:pt>
                <c:pt idx="30">
                  <c:v>7000.0</c:v>
                </c:pt>
                <c:pt idx="31">
                  <c:v>7000.0</c:v>
                </c:pt>
                <c:pt idx="32">
                  <c:v>7112.0</c:v>
                </c:pt>
                <c:pt idx="33">
                  <c:v>7855.0</c:v>
                </c:pt>
                <c:pt idx="34">
                  <c:v>7877.0</c:v>
                </c:pt>
                <c:pt idx="35">
                  <c:v>8000.0</c:v>
                </c:pt>
                <c:pt idx="36">
                  <c:v>8495.0</c:v>
                </c:pt>
                <c:pt idx="37">
                  <c:v>8940.0</c:v>
                </c:pt>
                <c:pt idx="38">
                  <c:v>9000.0</c:v>
                </c:pt>
                <c:pt idx="39">
                  <c:v>9852.0</c:v>
                </c:pt>
                <c:pt idx="40">
                  <c:v>11000.0</c:v>
                </c:pt>
                <c:pt idx="41">
                  <c:v>11000.0</c:v>
                </c:pt>
                <c:pt idx="42">
                  <c:v>13000.0</c:v>
                </c:pt>
                <c:pt idx="43">
                  <c:v>13883.0</c:v>
                </c:pt>
                <c:pt idx="44">
                  <c:v>14400.0</c:v>
                </c:pt>
                <c:pt idx="45">
                  <c:v>17600.0</c:v>
                </c:pt>
                <c:pt idx="46">
                  <c:v>18000.0</c:v>
                </c:pt>
                <c:pt idx="47">
                  <c:v>22783.0</c:v>
                </c:pt>
                <c:pt idx="48" formatCode="#,##0">
                  <c:v>27042.0</c:v>
                </c:pt>
                <c:pt idx="49" formatCode="#,##0">
                  <c:v>31000.0</c:v>
                </c:pt>
              </c:numCache>
            </c:numRef>
          </c:val>
        </c:ser>
        <c:dLbls>
          <c:showLegendKey val="0"/>
          <c:showVal val="0"/>
          <c:showCatName val="0"/>
          <c:showSerName val="0"/>
          <c:showPercent val="0"/>
          <c:showBubbleSize val="0"/>
        </c:dLbls>
        <c:gapWidth val="150"/>
        <c:axId val="1811830768"/>
        <c:axId val="1947751136"/>
      </c:barChart>
      <c:catAx>
        <c:axId val="1811830768"/>
        <c:scaling>
          <c:orientation val="minMax"/>
        </c:scaling>
        <c:delete val="0"/>
        <c:axPos val="b"/>
        <c:numFmt formatCode="General" sourceLinked="0"/>
        <c:majorTickMark val="out"/>
        <c:minorTickMark val="none"/>
        <c:tickLblPos val="nextTo"/>
        <c:crossAx val="1947751136"/>
        <c:crosses val="autoZero"/>
        <c:auto val="1"/>
        <c:lblAlgn val="ctr"/>
        <c:lblOffset val="100"/>
        <c:noMultiLvlLbl val="0"/>
      </c:catAx>
      <c:valAx>
        <c:axId val="1947751136"/>
        <c:scaling>
          <c:orientation val="minMax"/>
        </c:scaling>
        <c:delete val="0"/>
        <c:axPos val="l"/>
        <c:majorGridlines/>
        <c:numFmt formatCode="General" sourceLinked="1"/>
        <c:majorTickMark val="out"/>
        <c:minorTickMark val="none"/>
        <c:tickLblPos val="nextTo"/>
        <c:crossAx val="18118307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18333585989697"/>
          <c:y val="0.0341553878527506"/>
          <c:w val="0.94482778580482"/>
          <c:h val="0.596140945435255"/>
        </c:manualLayout>
      </c:layout>
      <c:barChart>
        <c:barDir val="col"/>
        <c:grouping val="clustered"/>
        <c:varyColors val="0"/>
        <c:ser>
          <c:idx val="0"/>
          <c:order val="0"/>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accent2"/>
              </a:solidFill>
            </c:spPr>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chemeClr val="accent2"/>
              </a:solidFill>
            </c:spPr>
          </c:dPt>
          <c:dPt>
            <c:idx val="9"/>
            <c:invertIfNegative val="0"/>
            <c:bubble3D val="0"/>
            <c:spPr>
              <a:solidFill>
                <a:schemeClr val="accent2"/>
              </a:solidFill>
            </c:spPr>
          </c:dPt>
          <c:dPt>
            <c:idx val="10"/>
            <c:invertIfNegative val="0"/>
            <c:bubble3D val="0"/>
            <c:spPr>
              <a:solidFill>
                <a:schemeClr val="accent2"/>
              </a:solidFill>
            </c:spPr>
          </c:dPt>
          <c:dPt>
            <c:idx val="25"/>
            <c:invertIfNegative val="0"/>
            <c:bubble3D val="0"/>
            <c:spPr>
              <a:solidFill>
                <a:srgbClr val="FFFF00"/>
              </a:solidFill>
            </c:spPr>
          </c:dPt>
          <c:dPt>
            <c:idx val="26"/>
            <c:invertIfNegative val="0"/>
            <c:bubble3D val="0"/>
            <c:spPr>
              <a:solidFill>
                <a:srgbClr val="FFFF00"/>
              </a:solidFill>
            </c:spPr>
          </c:dPt>
          <c:dPt>
            <c:idx val="27"/>
            <c:invertIfNegative val="0"/>
            <c:bubble3D val="0"/>
            <c:spPr>
              <a:solidFill>
                <a:srgbClr val="FFFF00"/>
              </a:solidFill>
            </c:spPr>
          </c:dPt>
          <c:dPt>
            <c:idx val="28"/>
            <c:invertIfNegative val="0"/>
            <c:bubble3D val="0"/>
            <c:spPr>
              <a:solidFill>
                <a:srgbClr val="FFFF00"/>
              </a:solidFill>
            </c:spPr>
          </c:dPt>
          <c:dPt>
            <c:idx val="29"/>
            <c:invertIfNegative val="0"/>
            <c:bubble3D val="0"/>
            <c:spPr>
              <a:solidFill>
                <a:srgbClr val="FFFF00"/>
              </a:solidFill>
            </c:spPr>
          </c:dPt>
          <c:dPt>
            <c:idx val="30"/>
            <c:invertIfNegative val="0"/>
            <c:bubble3D val="0"/>
            <c:spPr>
              <a:solidFill>
                <a:srgbClr val="FFFF00"/>
              </a:solidFill>
            </c:spPr>
          </c:dPt>
          <c:dPt>
            <c:idx val="31"/>
            <c:invertIfNegative val="0"/>
            <c:bubble3D val="0"/>
            <c:spPr>
              <a:solidFill>
                <a:srgbClr val="FFFF00"/>
              </a:solidFill>
            </c:spPr>
          </c:dPt>
          <c:dPt>
            <c:idx val="32"/>
            <c:invertIfNegative val="0"/>
            <c:bubble3D val="0"/>
            <c:spPr>
              <a:solidFill>
                <a:srgbClr val="FFFF00"/>
              </a:solidFill>
            </c:spPr>
          </c:dPt>
          <c:dPt>
            <c:idx val="33"/>
            <c:invertIfNegative val="0"/>
            <c:bubble3D val="0"/>
            <c:spPr>
              <a:solidFill>
                <a:srgbClr val="FFFF00"/>
              </a:solidFill>
            </c:spPr>
          </c:dPt>
          <c:dPt>
            <c:idx val="34"/>
            <c:invertIfNegative val="0"/>
            <c:bubble3D val="0"/>
            <c:spPr>
              <a:solidFill>
                <a:srgbClr val="FFFF00"/>
              </a:solidFill>
            </c:spPr>
          </c:dPt>
          <c:dPt>
            <c:idx val="35"/>
            <c:invertIfNegative val="0"/>
            <c:bubble3D val="0"/>
            <c:spPr>
              <a:solidFill>
                <a:srgbClr val="FFFF00"/>
              </a:solidFill>
            </c:spPr>
          </c:dPt>
          <c:dPt>
            <c:idx val="36"/>
            <c:invertIfNegative val="0"/>
            <c:bubble3D val="0"/>
            <c:spPr>
              <a:solidFill>
                <a:srgbClr val="FFFF00"/>
              </a:solidFill>
            </c:spPr>
          </c:dPt>
          <c:dPt>
            <c:idx val="37"/>
            <c:invertIfNegative val="0"/>
            <c:bubble3D val="0"/>
            <c:spPr>
              <a:solidFill>
                <a:srgbClr val="FFFF00"/>
              </a:solidFill>
            </c:spPr>
          </c:dPt>
          <c:dPt>
            <c:idx val="38"/>
            <c:invertIfNegative val="0"/>
            <c:bubble3D val="0"/>
            <c:spPr>
              <a:solidFill>
                <a:srgbClr val="FFFF00"/>
              </a:solidFill>
            </c:spPr>
          </c:dPt>
          <c:dPt>
            <c:idx val="39"/>
            <c:invertIfNegative val="0"/>
            <c:bubble3D val="0"/>
            <c:spPr>
              <a:solidFill>
                <a:srgbClr val="FFFF00"/>
              </a:solidFill>
            </c:spPr>
          </c:dPt>
          <c:dPt>
            <c:idx val="40"/>
            <c:invertIfNegative val="0"/>
            <c:bubble3D val="0"/>
            <c:spPr>
              <a:solidFill>
                <a:srgbClr val="002060"/>
              </a:solidFill>
            </c:spPr>
          </c:dPt>
          <c:dPt>
            <c:idx val="41"/>
            <c:invertIfNegative val="0"/>
            <c:bubble3D val="0"/>
            <c:spPr>
              <a:solidFill>
                <a:srgbClr val="002060"/>
              </a:solidFill>
            </c:spPr>
          </c:dPt>
          <c:dPt>
            <c:idx val="42"/>
            <c:invertIfNegative val="0"/>
            <c:bubble3D val="0"/>
            <c:spPr>
              <a:solidFill>
                <a:srgbClr val="002060"/>
              </a:solidFill>
            </c:spPr>
          </c:dPt>
          <c:dPt>
            <c:idx val="43"/>
            <c:invertIfNegative val="0"/>
            <c:bubble3D val="0"/>
            <c:spPr>
              <a:solidFill>
                <a:srgbClr val="002060"/>
              </a:solidFill>
            </c:spPr>
          </c:dPt>
          <c:dPt>
            <c:idx val="44"/>
            <c:invertIfNegative val="0"/>
            <c:bubble3D val="0"/>
            <c:spPr>
              <a:solidFill>
                <a:srgbClr val="002060"/>
              </a:solidFill>
            </c:spPr>
          </c:dPt>
          <c:dPt>
            <c:idx val="45"/>
            <c:invertIfNegative val="0"/>
            <c:bubble3D val="0"/>
            <c:spPr>
              <a:solidFill>
                <a:srgbClr val="002060"/>
              </a:solidFill>
            </c:spPr>
          </c:dPt>
          <c:dPt>
            <c:idx val="46"/>
            <c:invertIfNegative val="0"/>
            <c:bubble3D val="0"/>
            <c:spPr>
              <a:solidFill>
                <a:srgbClr val="FFC000"/>
              </a:solidFill>
            </c:spPr>
          </c:dPt>
          <c:cat>
            <c:strRef>
              <c:f>Sheet1!$A$2:$A$48</c:f>
              <c:strCache>
                <c:ptCount val="47"/>
                <c:pt idx="0">
                  <c:v>Exminster   </c:v>
                </c:pt>
                <c:pt idx="1">
                  <c:v>Inner East Preston   </c:v>
                </c:pt>
                <c:pt idx="2">
                  <c:v>Worth   </c:v>
                </c:pt>
                <c:pt idx="3">
                  <c:v>Edith Weston   </c:v>
                </c:pt>
                <c:pt idx="4">
                  <c:v>Rustington    </c:v>
                </c:pt>
                <c:pt idx="5">
                  <c:v>Tattenhall &amp; District   </c:v>
                </c:pt>
                <c:pt idx="6">
                  <c:v>St Eval    </c:v>
                </c:pt>
                <c:pt idx="7">
                  <c:v>Upper Eden   </c:v>
                </c:pt>
                <c:pt idx="8">
                  <c:v>Cerne Valley   </c:v>
                </c:pt>
                <c:pt idx="9">
                  <c:v>Kingston   </c:v>
                </c:pt>
                <c:pt idx="10">
                  <c:v>Strumpshaw  </c:v>
                </c:pt>
                <c:pt idx="11">
                  <c:v>Acle   </c:v>
                </c:pt>
                <c:pt idx="12">
                  <c:v>Norland   </c:v>
                </c:pt>
                <c:pt idx="13">
                  <c:v>Uppingham   </c:v>
                </c:pt>
                <c:pt idx="14">
                  <c:v>Anslow   </c:v>
                </c:pt>
                <c:pt idx="15">
                  <c:v>Broughton Astley   </c:v>
                </c:pt>
                <c:pt idx="16">
                  <c:v>Malmesbury   </c:v>
                </c:pt>
                <c:pt idx="17">
                  <c:v>Chaddesley Corbett   </c:v>
                </c:pt>
                <c:pt idx="18">
                  <c:v>Arundel   </c:v>
                </c:pt>
                <c:pt idx="19">
                  <c:v>Ferring    </c:v>
                </c:pt>
                <c:pt idx="20">
                  <c:v>Woburn Sands   </c:v>
                </c:pt>
                <c:pt idx="21">
                  <c:v>East Preston    </c:v>
                </c:pt>
                <c:pt idx="22">
                  <c:v>Lynton and Lynmouth   </c:v>
                </c:pt>
                <c:pt idx="23">
                  <c:v>Marsh Gibbon   </c:v>
                </c:pt>
                <c:pt idx="24">
                  <c:v>Winslow   </c:v>
                </c:pt>
                <c:pt idx="25">
                  <c:v>Angmering     </c:v>
                </c:pt>
                <c:pt idx="26">
                  <c:v>Billesdon   </c:v>
                </c:pt>
                <c:pt idx="27">
                  <c:v>Cuckfield   </c:v>
                </c:pt>
                <c:pt idx="28">
                  <c:v>Hurstpierpoint   </c:v>
                </c:pt>
                <c:pt idx="29">
                  <c:v>Sprowston   </c:v>
                </c:pt>
                <c:pt idx="30">
                  <c:v>Littlehampton   </c:v>
                </c:pt>
                <c:pt idx="31">
                  <c:v>Heathfield Park   </c:v>
                </c:pt>
                <c:pt idx="32">
                  <c:v>Tettenhall   </c:v>
                </c:pt>
                <c:pt idx="33">
                  <c:v>St James   </c:v>
                </c:pt>
                <c:pt idx="34">
                  <c:v>Ascot, Sunninghill and Sunningdale   </c:v>
                </c:pt>
                <c:pt idx="35">
                  <c:v>Yapton    </c:v>
                </c:pt>
                <c:pt idx="36">
                  <c:v>Madeley   </c:v>
                </c:pt>
                <c:pt idx="37">
                  <c:v>Bembridge   </c:v>
                </c:pt>
                <c:pt idx="38">
                  <c:v>Felpham   </c:v>
                </c:pt>
                <c:pt idx="39">
                  <c:v>Kirdford   </c:v>
                </c:pt>
                <c:pt idx="40">
                  <c:v>Bersted    </c:v>
                </c:pt>
                <c:pt idx="41">
                  <c:v>Much Wenlock   </c:v>
                </c:pt>
                <c:pt idx="42">
                  <c:v>Winsford   </c:v>
                </c:pt>
                <c:pt idx="43">
                  <c:v>Cringleford   </c:v>
                </c:pt>
                <c:pt idx="44">
                  <c:v>Barnham &amp; Eastergate   </c:v>
                </c:pt>
                <c:pt idx="45">
                  <c:v>Woodcote   </c:v>
                </c:pt>
                <c:pt idx="46">
                  <c:v>Thame   </c:v>
                </c:pt>
              </c:strCache>
            </c:strRef>
          </c:cat>
          <c:val>
            <c:numRef>
              <c:f>Sheet1!$B$2:$B$48</c:f>
              <c:numCache>
                <c:formatCode>General</c:formatCode>
                <c:ptCount val="47"/>
                <c:pt idx="0">
                  <c:v>4.0</c:v>
                </c:pt>
                <c:pt idx="1">
                  <c:v>5.0</c:v>
                </c:pt>
                <c:pt idx="2">
                  <c:v>5.0</c:v>
                </c:pt>
                <c:pt idx="3">
                  <c:v>6.0</c:v>
                </c:pt>
                <c:pt idx="4">
                  <c:v>6.0</c:v>
                </c:pt>
                <c:pt idx="5">
                  <c:v>6.0</c:v>
                </c:pt>
                <c:pt idx="6">
                  <c:v>7.0</c:v>
                </c:pt>
                <c:pt idx="7">
                  <c:v>7.0</c:v>
                </c:pt>
                <c:pt idx="8">
                  <c:v>9.0</c:v>
                </c:pt>
                <c:pt idx="9">
                  <c:v>9.0</c:v>
                </c:pt>
                <c:pt idx="10">
                  <c:v>10.0</c:v>
                </c:pt>
                <c:pt idx="11">
                  <c:v>11.0</c:v>
                </c:pt>
                <c:pt idx="12">
                  <c:v>11.0</c:v>
                </c:pt>
                <c:pt idx="13">
                  <c:v>11.0</c:v>
                </c:pt>
                <c:pt idx="14">
                  <c:v>12.0</c:v>
                </c:pt>
                <c:pt idx="15">
                  <c:v>13.0</c:v>
                </c:pt>
                <c:pt idx="16">
                  <c:v>13.0</c:v>
                </c:pt>
                <c:pt idx="17">
                  <c:v>15.0</c:v>
                </c:pt>
                <c:pt idx="18">
                  <c:v>16.0</c:v>
                </c:pt>
                <c:pt idx="19">
                  <c:v>16.0</c:v>
                </c:pt>
                <c:pt idx="20">
                  <c:v>16.0</c:v>
                </c:pt>
                <c:pt idx="21">
                  <c:v>17.0</c:v>
                </c:pt>
                <c:pt idx="22">
                  <c:v>20.0</c:v>
                </c:pt>
                <c:pt idx="23">
                  <c:v>20.0</c:v>
                </c:pt>
                <c:pt idx="24">
                  <c:v>20.0</c:v>
                </c:pt>
                <c:pt idx="25">
                  <c:v>21.0</c:v>
                </c:pt>
                <c:pt idx="26">
                  <c:v>21.0</c:v>
                </c:pt>
                <c:pt idx="27">
                  <c:v>21.0</c:v>
                </c:pt>
                <c:pt idx="28">
                  <c:v>21.0</c:v>
                </c:pt>
                <c:pt idx="29">
                  <c:v>22.0</c:v>
                </c:pt>
                <c:pt idx="30">
                  <c:v>23.0</c:v>
                </c:pt>
                <c:pt idx="31">
                  <c:v>24.0</c:v>
                </c:pt>
                <c:pt idx="32">
                  <c:v>24.0</c:v>
                </c:pt>
                <c:pt idx="33">
                  <c:v>25.0</c:v>
                </c:pt>
                <c:pt idx="34">
                  <c:v>27.0</c:v>
                </c:pt>
                <c:pt idx="35">
                  <c:v>27.0</c:v>
                </c:pt>
                <c:pt idx="36">
                  <c:v>29.0</c:v>
                </c:pt>
                <c:pt idx="37">
                  <c:v>30.0</c:v>
                </c:pt>
                <c:pt idx="38">
                  <c:v>30.0</c:v>
                </c:pt>
                <c:pt idx="39">
                  <c:v>30.0</c:v>
                </c:pt>
                <c:pt idx="40">
                  <c:v>32.0</c:v>
                </c:pt>
                <c:pt idx="41">
                  <c:v>35.0</c:v>
                </c:pt>
                <c:pt idx="42">
                  <c:v>36.0</c:v>
                </c:pt>
                <c:pt idx="43">
                  <c:v>38.0</c:v>
                </c:pt>
                <c:pt idx="44">
                  <c:v>40.0</c:v>
                </c:pt>
                <c:pt idx="45">
                  <c:v>40.0</c:v>
                </c:pt>
                <c:pt idx="46">
                  <c:v>64.0</c:v>
                </c:pt>
              </c:numCache>
            </c:numRef>
          </c:val>
        </c:ser>
        <c:dLbls>
          <c:showLegendKey val="0"/>
          <c:showVal val="0"/>
          <c:showCatName val="0"/>
          <c:showSerName val="0"/>
          <c:showPercent val="0"/>
          <c:showBubbleSize val="0"/>
        </c:dLbls>
        <c:gapWidth val="150"/>
        <c:axId val="1810458448"/>
        <c:axId val="1810460720"/>
      </c:barChart>
      <c:catAx>
        <c:axId val="1810458448"/>
        <c:scaling>
          <c:orientation val="minMax"/>
        </c:scaling>
        <c:delete val="0"/>
        <c:axPos val="b"/>
        <c:numFmt formatCode="General" sourceLinked="0"/>
        <c:majorTickMark val="out"/>
        <c:minorTickMark val="none"/>
        <c:tickLblPos val="nextTo"/>
        <c:crossAx val="1810460720"/>
        <c:crosses val="autoZero"/>
        <c:auto val="1"/>
        <c:lblAlgn val="ctr"/>
        <c:lblOffset val="100"/>
        <c:noMultiLvlLbl val="0"/>
      </c:catAx>
      <c:valAx>
        <c:axId val="1810460720"/>
        <c:scaling>
          <c:orientation val="minMax"/>
        </c:scaling>
        <c:delete val="0"/>
        <c:axPos val="l"/>
        <c:majorGridlines/>
        <c:numFmt formatCode="General" sourceLinked="1"/>
        <c:majorTickMark val="out"/>
        <c:minorTickMark val="none"/>
        <c:tickLblPos val="nextTo"/>
        <c:crossAx val="18104584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6147" name="Rectangle 1027"/>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6148" name="Rectangle 1028"/>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6149" name="Rectangle 1029"/>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AAB2BD-C862-4B80-98BD-DC4D5D77FEFA}" type="slidenum">
              <a:rPr lang="en-GB"/>
              <a:pPr/>
              <a:t>‹#›</a:t>
            </a:fld>
            <a:endParaRPr lang="en-GB" dirty="0"/>
          </a:p>
        </p:txBody>
      </p:sp>
    </p:spTree>
    <p:extLst>
      <p:ext uri="{BB962C8B-B14F-4D97-AF65-F5344CB8AC3E}">
        <p14:creationId xmlns:p14="http://schemas.microsoft.com/office/powerpoint/2010/main" val="1862777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9219"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9223"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29CA515-90DD-4F1D-93AD-8543E43050FA}" type="slidenum">
              <a:rPr lang="en-GB"/>
              <a:pPr/>
              <a:t>‹#›</a:t>
            </a:fld>
            <a:endParaRPr lang="en-GB" dirty="0"/>
          </a:p>
        </p:txBody>
      </p:sp>
    </p:spTree>
    <p:extLst>
      <p:ext uri="{BB962C8B-B14F-4D97-AF65-F5344CB8AC3E}">
        <p14:creationId xmlns:p14="http://schemas.microsoft.com/office/powerpoint/2010/main" val="3256597644"/>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08867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From the outset, consultation and engagement should be guiding the process.</a:t>
            </a:r>
          </a:p>
          <a:p>
            <a:pPr marL="171450" indent="-171450">
              <a:buFont typeface="Arial" pitchFamily="34" charset="0"/>
              <a:buChar char="•"/>
            </a:pPr>
            <a:r>
              <a:rPr lang="en-GB" dirty="0" smtClean="0"/>
              <a:t>The are regulatory consultation periods built into the process (designation, pre-sub,</a:t>
            </a:r>
            <a:r>
              <a:rPr lang="en-GB" baseline="0" dirty="0" smtClean="0"/>
              <a:t> publicity), but the community should be consulted early and consistently, as it is this which will be informing your vision, objectives and policies. </a:t>
            </a: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8867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Each community will know the best</a:t>
            </a:r>
            <a:r>
              <a:rPr lang="en-GB" baseline="0" dirty="0" smtClean="0"/>
              <a:t> way to reach their own members. However we have seen some really innovative examples across the country:</a:t>
            </a:r>
          </a:p>
          <a:p>
            <a:pPr marL="171450" indent="-171450">
              <a:buFontTx/>
              <a:buChar char="-"/>
            </a:pPr>
            <a:r>
              <a:rPr lang="en-GB" baseline="0" dirty="0" smtClean="0"/>
              <a:t>Downham (Community hall set to be refurbished, invited community in graffiti the walls with their wishes for the area, before painting it over).</a:t>
            </a:r>
          </a:p>
          <a:p>
            <a:pPr marL="171450" indent="-171450">
              <a:buFontTx/>
              <a:buChar char="-"/>
            </a:pPr>
            <a:r>
              <a:rPr lang="en-GB" baseline="0" dirty="0" smtClean="0"/>
              <a:t>Kirdford (Intensive planning sessions, workshops held with architects, consultants etc)</a:t>
            </a:r>
          </a:p>
          <a:p>
            <a:pPr marL="171450" indent="-171450">
              <a:buFontTx/>
              <a:buChar char="-"/>
            </a:pPr>
            <a:r>
              <a:rPr lang="en-GB" baseline="0" dirty="0" smtClean="0"/>
              <a:t>Headington (Put seats out in the high street and invite people to sit down for a chat about the area while doing their Saturday shopping)</a:t>
            </a:r>
          </a:p>
          <a:p>
            <a:pPr marL="171450" indent="-171450">
              <a:buFontTx/>
              <a:buChar char="-"/>
            </a:pPr>
            <a:r>
              <a:rPr lang="en-GB" baseline="0" dirty="0" smtClean="0"/>
              <a:t>Winsford (Postcards of favourite things about the town, winners made it into the Plan)</a:t>
            </a:r>
          </a:p>
          <a:p>
            <a:pPr marL="171450" indent="-171450">
              <a:buFontTx/>
              <a:buChar char="-"/>
            </a:pPr>
            <a:r>
              <a:rPr lang="en-GB" baseline="0" dirty="0" smtClean="0"/>
              <a:t>Tattenhall (price of entry = filling in questionnaire) </a:t>
            </a:r>
          </a:p>
          <a:p>
            <a:pPr marL="171450" indent="-171450">
              <a:buFontTx/>
              <a:buChar char="-"/>
            </a:pPr>
            <a:r>
              <a:rPr lang="en-GB" baseline="0" dirty="0" smtClean="0"/>
              <a:t>HFP (community organisation worked with people from the estate using 3D printers to create models of current and proposed developments. </a:t>
            </a:r>
          </a:p>
          <a:p>
            <a:pPr marL="0" indent="0">
              <a:buFontTx/>
              <a:buNone/>
            </a:pPr>
            <a:endParaRPr lang="en-GB" baseline="0" dirty="0" smtClean="0"/>
          </a:p>
          <a:p>
            <a:pPr marL="0" indent="0">
              <a:buFontTx/>
              <a:buNone/>
            </a:pPr>
            <a:endParaRPr lang="en-GB" baseline="0" dirty="0" smtClean="0"/>
          </a:p>
          <a:p>
            <a:pPr marL="171450" indent="-171450">
              <a:buFont typeface="Arial" pitchFamily="34" charset="0"/>
              <a:buChar char="•"/>
            </a:pPr>
            <a:r>
              <a:rPr lang="en-GB" baseline="0" dirty="0" smtClean="0"/>
              <a:t>But number of everyday methods </a:t>
            </a:r>
          </a:p>
          <a:p>
            <a:pPr marL="0" indent="0">
              <a:buFont typeface="Arial" pitchFamily="34" charset="0"/>
              <a:buNone/>
            </a:pPr>
            <a:r>
              <a:rPr lang="en-GB" baseline="0" dirty="0" smtClean="0"/>
              <a:t>- Reach large numbers of people by hijacking the membership of existing networks and clubs</a:t>
            </a:r>
          </a:p>
          <a:p>
            <a:pPr marL="171450" indent="-171450">
              <a:buFontTx/>
              <a:buChar char="-"/>
            </a:pPr>
            <a:r>
              <a:rPr lang="en-GB" baseline="0" dirty="0" smtClean="0"/>
              <a:t>Online engagement increasingly important, particularly in reaching younger people. A website should be ready from the outset, with good content and regularly updated. If people look at the website and it’s threadbare, they’re unlikely to visit it again, even if you have since added content. Social media, particularly Twitter. Reaching the community, following and engaging in local discussion. #NeighbourhoodPlanning. </a:t>
            </a:r>
          </a:p>
          <a:p>
            <a:pPr marL="171450" indent="-171450">
              <a:buFontTx/>
              <a:buChar char="-"/>
            </a:pPr>
            <a:r>
              <a:rPr lang="en-GB" baseline="0" dirty="0" smtClean="0"/>
              <a:t>Local press/posters. </a:t>
            </a:r>
          </a:p>
          <a:p>
            <a:pPr marL="171450" indent="-171450">
              <a:buFontTx/>
              <a:buChar char="-"/>
            </a:pPr>
            <a:r>
              <a:rPr lang="en-GB" baseline="0" dirty="0" smtClean="0"/>
              <a:t>At meetings and events, have a sign-up sheet. Encourage attendees to leave their contact details, any specific skills, how much time they’re willing to volunteer etc. </a:t>
            </a:r>
          </a:p>
          <a:p>
            <a:pPr marL="171450" indent="-171450">
              <a:buFontTx/>
              <a:buChar char="-"/>
            </a:pPr>
            <a:r>
              <a:rPr lang="en-GB" baseline="0" dirty="0" smtClean="0"/>
              <a:t>Businesses, schools, village fetes, landowners, developers, LPA (mention our resources on working with LPA/developers/landowners) </a:t>
            </a: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11</a:t>
            </a:fld>
            <a:endParaRPr lang="en-GB" dirty="0"/>
          </a:p>
        </p:txBody>
      </p:sp>
    </p:spTree>
    <p:extLst>
      <p:ext uri="{BB962C8B-B14F-4D97-AF65-F5344CB8AC3E}">
        <p14:creationId xmlns:p14="http://schemas.microsoft.com/office/powerpoint/2010/main" val="121370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t>Eventually leads to a draft plan. 6 weeks consultation, held by</a:t>
            </a:r>
            <a:r>
              <a:rPr lang="en-US" baseline="0" dirty="0" smtClean="0"/>
              <a:t> qualifying body. </a:t>
            </a:r>
            <a:endParaRPr lang="en-US" dirty="0" smtClean="0"/>
          </a:p>
        </p:txBody>
      </p:sp>
      <p:sp>
        <p:nvSpPr>
          <p:cNvPr id="3072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AA46A6-E63E-49DF-97A0-7788800C0965}" type="slidenum">
              <a:rPr lang="en-GB" smtClean="0">
                <a:solidFill>
                  <a:prstClr val="black"/>
                </a:solidFill>
              </a:rPr>
              <a:pPr eaLnBrk="1" hangingPunct="1"/>
              <a:t>12</a:t>
            </a:fld>
            <a:endParaRPr lang="en-GB" dirty="0" smtClean="0">
              <a:solidFill>
                <a:prstClr val="black"/>
              </a:solidFill>
            </a:endParaRPr>
          </a:p>
        </p:txBody>
      </p:sp>
    </p:spTree>
    <p:extLst>
      <p:ext uri="{BB962C8B-B14F-4D97-AF65-F5344CB8AC3E}">
        <p14:creationId xmlns:p14="http://schemas.microsoft.com/office/powerpoint/2010/main" val="96661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171450" indent="-171450" eaLnBrk="1" hangingPunct="1">
              <a:buFont typeface="Arial" pitchFamily="34" charset="0"/>
              <a:buChar char="•"/>
            </a:pPr>
            <a:endParaRPr lang="en-US" baseline="0" dirty="0" smtClean="0"/>
          </a:p>
        </p:txBody>
      </p:sp>
      <p:sp>
        <p:nvSpPr>
          <p:cNvPr id="3072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AA46A6-E63E-49DF-97A0-7788800C0965}" type="slidenum">
              <a:rPr lang="en-GB" smtClean="0">
                <a:solidFill>
                  <a:prstClr val="black"/>
                </a:solidFill>
              </a:rPr>
              <a:pPr eaLnBrk="1" hangingPunct="1"/>
              <a:t>13</a:t>
            </a:fld>
            <a:endParaRPr lang="en-GB" dirty="0" smtClean="0">
              <a:solidFill>
                <a:prstClr val="black"/>
              </a:solidFill>
            </a:endParaRPr>
          </a:p>
        </p:txBody>
      </p:sp>
    </p:spTree>
    <p:extLst>
      <p:ext uri="{BB962C8B-B14F-4D97-AF65-F5344CB8AC3E}">
        <p14:creationId xmlns:p14="http://schemas.microsoft.com/office/powerpoint/2010/main" val="12923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138113"/>
            <a:ext cx="3648075" cy="2736850"/>
          </a:xfrm>
        </p:spPr>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14</a:t>
            </a:fld>
            <a:endParaRPr lang="en-GB" dirty="0">
              <a:solidFill>
                <a:prstClr val="black"/>
              </a:solidFill>
            </a:endParaRPr>
          </a:p>
        </p:txBody>
      </p:sp>
      <p:sp>
        <p:nvSpPr>
          <p:cNvPr id="7" name="Notes Placeholder 2"/>
          <p:cNvSpPr>
            <a:spLocks noGrp="1"/>
          </p:cNvSpPr>
          <p:nvPr>
            <p:ph type="body" idx="1"/>
          </p:nvPr>
        </p:nvSpPr>
        <p:spPr>
          <a:xfrm>
            <a:off x="374501" y="3091111"/>
            <a:ext cx="6048672" cy="4466987"/>
          </a:xfrm>
        </p:spPr>
        <p:txBody>
          <a:bodyPr/>
          <a:lstStyle/>
          <a:p>
            <a:pPr marL="171450" indent="-171450" eaLnBrk="1" hangingPunct="1">
              <a:buFont typeface="Arial" pitchFamily="34" charset="0"/>
              <a:buChar char="•"/>
            </a:pPr>
            <a:r>
              <a:rPr lang="en-US" sz="1200" dirty="0" smtClean="0"/>
              <a:t>Once representations from pre-sub</a:t>
            </a:r>
            <a:r>
              <a:rPr lang="en-US" sz="1200" baseline="0" dirty="0" smtClean="0"/>
              <a:t> taken on board, and any resulting revisions made  - submit plan to LPA with basic conditions statement/consultation statement (who you spoke to, what they said, what you did about it) and environmental statement.</a:t>
            </a:r>
          </a:p>
          <a:p>
            <a:pPr marL="342900" indent="-342900" eaLnBrk="1" hangingPunct="1">
              <a:buFont typeface="Arial" pitchFamily="34" charset="0"/>
              <a:buChar char="•"/>
            </a:pPr>
            <a:r>
              <a:rPr lang="en-US" sz="1200" dirty="0" smtClean="0"/>
              <a:t>More ‘light touch’ than LP examination.</a:t>
            </a:r>
          </a:p>
          <a:p>
            <a:pPr marL="342900" indent="-342900" eaLnBrk="1" hangingPunct="1">
              <a:buFont typeface="Arial" pitchFamily="34" charset="0"/>
              <a:buChar char="•"/>
            </a:pPr>
            <a:r>
              <a:rPr lang="en-US" sz="1200" dirty="0" smtClean="0"/>
              <a:t>Examiner tests policies against the basic conditions. Should be at forefront of mind when writing plan (and</a:t>
            </a:r>
            <a:r>
              <a:rPr lang="en-US" sz="1200" baseline="0" dirty="0" smtClean="0"/>
              <a:t> help the examiner out in the basic conditions statement)</a:t>
            </a:r>
            <a:endParaRPr lang="en-US" sz="1200" dirty="0"/>
          </a:p>
        </p:txBody>
      </p:sp>
    </p:spTree>
    <p:extLst>
      <p:ext uri="{BB962C8B-B14F-4D97-AF65-F5344CB8AC3E}">
        <p14:creationId xmlns:p14="http://schemas.microsoft.com/office/powerpoint/2010/main" val="52868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35BE3E-03AD-48CF-A5AB-67404B931488}" type="slidenum">
              <a:rPr lang="en-GB" smtClean="0">
                <a:solidFill>
                  <a:prstClr val="black"/>
                </a:solidFill>
              </a:rPr>
              <a:pPr eaLnBrk="1" hangingPunct="1"/>
              <a:t>15</a:t>
            </a:fld>
            <a:endParaRPr lang="en-GB" dirty="0"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742950" lvl="1" indent="-285750">
              <a:buFont typeface="Arial" pitchFamily="34" charset="0"/>
              <a:buChar char="•"/>
            </a:pPr>
            <a:r>
              <a:rPr lang="en-GB" sz="1400" dirty="0" smtClean="0"/>
              <a:t>Examination usually carried out via written representations, but examiner may decide to hold a hearing to clarify points.</a:t>
            </a:r>
            <a:r>
              <a:rPr lang="en-GB" sz="1400" baseline="0" dirty="0" smtClean="0"/>
              <a:t> Roughly a third of cases so far.</a:t>
            </a:r>
          </a:p>
          <a:p>
            <a:pPr marL="742950" lvl="1" indent="-285750">
              <a:buFont typeface="Arial" pitchFamily="34" charset="0"/>
              <a:buChar char="•"/>
            </a:pPr>
            <a:r>
              <a:rPr lang="en-GB" sz="1400" baseline="0" dirty="0" smtClean="0"/>
              <a:t>Examiner will fail, pass or pass with modifications. Almost none pass without modifications so don’t be disheartened by ‘red pen’ on the plan.</a:t>
            </a:r>
          </a:p>
          <a:p>
            <a:pPr marL="742950" lvl="1" indent="-285750">
              <a:buFont typeface="Arial" pitchFamily="34" charset="0"/>
              <a:buChar char="•"/>
            </a:pPr>
            <a:r>
              <a:rPr lang="en-GB" sz="1400" baseline="0" dirty="0" smtClean="0"/>
              <a:t>If fail, not necessarily the end of the road [go back to points of failure and try again/ LPA may still agree to proceed]</a:t>
            </a:r>
          </a:p>
          <a:p>
            <a:pPr marL="457200" lvl="1" indent="0">
              <a:buFont typeface="Arial" pitchFamily="34" charset="0"/>
              <a:buNone/>
            </a:pPr>
            <a:endParaRPr lang="en-GB" sz="1400" baseline="0" dirty="0" smtClean="0"/>
          </a:p>
        </p:txBody>
      </p:sp>
    </p:spTree>
    <p:extLst>
      <p:ext uri="{BB962C8B-B14F-4D97-AF65-F5344CB8AC3E}">
        <p14:creationId xmlns:p14="http://schemas.microsoft.com/office/powerpoint/2010/main" val="70361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t>Over 200 plans out there which have passed the basic conditions.</a:t>
            </a:r>
            <a:r>
              <a:rPr lang="en-US" baseline="0" dirty="0" smtClean="0"/>
              <a:t> Great source for NPers following behind, and likely to be one in a similar area wanting to do similar things.</a:t>
            </a:r>
          </a:p>
          <a:p>
            <a:pPr marL="171450" indent="-171450" eaLnBrk="1" hangingPunct="1">
              <a:buFont typeface="Arial" pitchFamily="34" charset="0"/>
              <a:buChar char="•"/>
            </a:pPr>
            <a:r>
              <a:rPr lang="en-US" baseline="0" dirty="0" smtClean="0"/>
              <a:t>If LPA agree, issue decision statement to proceed to referendum.  </a:t>
            </a:r>
            <a:endParaRPr lang="en-US" dirty="0" smtClean="0"/>
          </a:p>
        </p:txBody>
      </p:sp>
      <p:sp>
        <p:nvSpPr>
          <p:cNvPr id="3072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072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AA46A6-E63E-49DF-97A0-7788800C0965}" type="slidenum">
              <a:rPr lang="en-GB" smtClean="0">
                <a:solidFill>
                  <a:prstClr val="black"/>
                </a:solidFill>
              </a:rPr>
              <a:pPr eaLnBrk="1" hangingPunct="1"/>
              <a:t>16</a:t>
            </a:fld>
            <a:endParaRPr lang="en-GB" dirty="0" smtClean="0">
              <a:solidFill>
                <a:prstClr val="black"/>
              </a:solidFill>
            </a:endParaRPr>
          </a:p>
        </p:txBody>
      </p:sp>
    </p:spTree>
    <p:extLst>
      <p:ext uri="{BB962C8B-B14F-4D97-AF65-F5344CB8AC3E}">
        <p14:creationId xmlns:p14="http://schemas.microsoft.com/office/powerpoint/2010/main" val="165120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138113"/>
            <a:ext cx="3648075" cy="2736850"/>
          </a:xfrm>
        </p:spPr>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17</a:t>
            </a:fld>
            <a:endParaRPr lang="en-GB" dirty="0">
              <a:solidFill>
                <a:prstClr val="black"/>
              </a:solidFill>
            </a:endParaRPr>
          </a:p>
        </p:txBody>
      </p:sp>
      <p:sp>
        <p:nvSpPr>
          <p:cNvPr id="7" name="Notes Placeholder 2"/>
          <p:cNvSpPr>
            <a:spLocks noGrp="1"/>
          </p:cNvSpPr>
          <p:nvPr>
            <p:ph type="body" idx="1"/>
          </p:nvPr>
        </p:nvSpPr>
        <p:spPr>
          <a:xfrm>
            <a:off x="374501" y="3091111"/>
            <a:ext cx="6048672" cy="4466987"/>
          </a:xfrm>
        </p:spPr>
        <p:txBody>
          <a:bodyPr/>
          <a:lstStyle/>
          <a:p>
            <a:pPr marL="342900" indent="-342900" eaLnBrk="1" hangingPunct="1">
              <a:buFont typeface="Arial" pitchFamily="34" charset="0"/>
              <a:buChar char="•"/>
            </a:pPr>
            <a:r>
              <a:rPr lang="en-US" sz="1200" dirty="0" smtClean="0"/>
              <a:t>LPA will organise and pay for referendum (funded by DCLG)</a:t>
            </a:r>
          </a:p>
          <a:p>
            <a:pPr marL="342900" indent="-342900" eaLnBrk="1" hangingPunct="1">
              <a:buFont typeface="Arial" pitchFamily="34" charset="0"/>
              <a:buChar char="•"/>
            </a:pPr>
            <a:r>
              <a:rPr lang="en-US" sz="1200" dirty="0" smtClean="0"/>
              <a:t>This</a:t>
            </a:r>
            <a:r>
              <a:rPr lang="en-US" sz="1200" baseline="0" dirty="0" smtClean="0"/>
              <a:t> is the wording your community will vote on. Worth familiarising people with the wording early to avoid any confusion. </a:t>
            </a:r>
          </a:p>
          <a:p>
            <a:pPr marL="342900" indent="-342900" eaLnBrk="1" hangingPunct="1">
              <a:buFont typeface="Arial" pitchFamily="34" charset="0"/>
              <a:buChar char="•"/>
            </a:pPr>
            <a:r>
              <a:rPr lang="en-US" sz="1200" baseline="0" dirty="0" smtClean="0"/>
              <a:t>Campaigning restrictions, compounds need to make people aware of NP early, not desperately try to tell everybody in the 2 weeks before referendum. </a:t>
            </a:r>
            <a:endParaRPr lang="en-US" sz="1200" dirty="0"/>
          </a:p>
        </p:txBody>
      </p:sp>
    </p:spTree>
    <p:extLst>
      <p:ext uri="{BB962C8B-B14F-4D97-AF65-F5344CB8AC3E}">
        <p14:creationId xmlns:p14="http://schemas.microsoft.com/office/powerpoint/2010/main" val="528686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Numbers rising every week, but summary of where we are now. </a:t>
            </a:r>
          </a:p>
          <a:p>
            <a:pPr marL="171450" indent="-171450">
              <a:buFont typeface="Arial" pitchFamily="34" charset="0"/>
              <a:buChar char="•"/>
            </a:pPr>
            <a:r>
              <a:rPr lang="en-GB" dirty="0" smtClean="0"/>
              <a:t>300,000+ votes cast</a:t>
            </a: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496746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92AE32-6D8B-42FE-BE77-39F7D5F2F394}" type="slidenum">
              <a:rPr lang="en-GB" smtClean="0">
                <a:solidFill>
                  <a:prstClr val="black"/>
                </a:solidFill>
              </a:rPr>
              <a:pPr eaLnBrk="1" hangingPunct="1"/>
              <a:t>19</a:t>
            </a:fld>
            <a:endParaRPr lang="en-GB" dirty="0"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342900" indent="-342900" eaLnBrk="1" hangingPunct="1">
              <a:buFont typeface="Arial" pitchFamily="34" charset="0"/>
              <a:buChar char="•"/>
            </a:pPr>
            <a:r>
              <a:rPr lang="en-GB" sz="2000" dirty="0" smtClean="0"/>
              <a:t>Final step, LPA make, or bring into force,</a:t>
            </a:r>
            <a:r>
              <a:rPr lang="en-GB" sz="2000" baseline="0" dirty="0" smtClean="0"/>
              <a:t> the plan. At  that point it becomes part of the development plan for the area.</a:t>
            </a:r>
          </a:p>
          <a:p>
            <a:pPr marL="342900" indent="-342900" eaLnBrk="1" hangingPunct="1">
              <a:buFont typeface="Arial" pitchFamily="34" charset="0"/>
              <a:buChar char="•"/>
            </a:pPr>
            <a:r>
              <a:rPr lang="en-GB" sz="2000" baseline="0" dirty="0" smtClean="0"/>
              <a:t>This was in the site of the country’s first in Upper Eden. </a:t>
            </a:r>
          </a:p>
          <a:p>
            <a:pPr marL="342900" indent="-342900" eaLnBrk="1" hangingPunct="1">
              <a:buFont typeface="Arial" pitchFamily="34" charset="0"/>
              <a:buChar char="•"/>
            </a:pPr>
            <a:r>
              <a:rPr lang="en-GB" sz="2000" baseline="0" dirty="0" smtClean="0"/>
              <a:t>In areas with a CIL charging schedule in place, the Parish will then be entitled to 25% of receipts for their NP area.</a:t>
            </a:r>
            <a:endParaRPr lang="en-GB" sz="2000" dirty="0" smtClean="0"/>
          </a:p>
          <a:p>
            <a:pPr marL="0" indent="0" eaLnBrk="1" hangingPunct="1">
              <a:buFont typeface="Arial" pitchFamily="34" charset="0"/>
              <a:buNone/>
            </a:pPr>
            <a:endParaRPr lang="en-GB" sz="2000" dirty="0" smtClean="0"/>
          </a:p>
        </p:txBody>
      </p:sp>
    </p:spTree>
    <p:extLst>
      <p:ext uri="{BB962C8B-B14F-4D97-AF65-F5344CB8AC3E}">
        <p14:creationId xmlns:p14="http://schemas.microsoft.com/office/powerpoint/2010/main" val="208826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138113"/>
            <a:ext cx="3648075" cy="2736850"/>
          </a:xfrm>
        </p:spPr>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2</a:t>
            </a:fld>
            <a:endParaRPr lang="en-GB" dirty="0">
              <a:solidFill>
                <a:prstClr val="black"/>
              </a:solidFill>
            </a:endParaRPr>
          </a:p>
        </p:txBody>
      </p:sp>
      <p:sp>
        <p:nvSpPr>
          <p:cNvPr id="7" name="Notes Placeholder 2"/>
          <p:cNvSpPr>
            <a:spLocks noGrp="1"/>
          </p:cNvSpPr>
          <p:nvPr>
            <p:ph type="body" idx="1"/>
          </p:nvPr>
        </p:nvSpPr>
        <p:spPr>
          <a:xfrm>
            <a:off x="374501" y="3091111"/>
            <a:ext cx="6048672" cy="4466987"/>
          </a:xfrm>
        </p:spPr>
        <p:txBody>
          <a:bodyPr/>
          <a:lstStyle/>
          <a:p>
            <a:pPr marL="171450" indent="-171450">
              <a:buFont typeface="Arial" pitchFamily="34" charset="0"/>
              <a:buChar char="•"/>
            </a:pPr>
            <a:r>
              <a:rPr lang="en-US" baseline="0" dirty="0" smtClean="0"/>
              <a:t>Transforming planning from a conversation over the heads of the community, albeit with consultation, to placing the views of the community on an equal footing for the first time.  </a:t>
            </a:r>
            <a:endParaRPr lang="en-US" dirty="0" smtClean="0"/>
          </a:p>
        </p:txBody>
      </p:sp>
    </p:spTree>
    <p:extLst>
      <p:ext uri="{BB962C8B-B14F-4D97-AF65-F5344CB8AC3E}">
        <p14:creationId xmlns:p14="http://schemas.microsoft.com/office/powerpoint/2010/main" val="52868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marL="171450" indent="-171450">
              <a:buFont typeface="Arial" pitchFamily="34" charset="0"/>
              <a:buChar char="•"/>
            </a:pPr>
            <a:endParaRPr lang="en-US" dirty="0" smtClean="0"/>
          </a:p>
        </p:txBody>
      </p:sp>
      <p:sp>
        <p:nvSpPr>
          <p:cNvPr id="37892"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7893"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7894"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36F146-F130-4ADA-9118-1BD9FEA0A8ED}" type="slidenum">
              <a:rPr lang="en-GB" smtClean="0">
                <a:solidFill>
                  <a:prstClr val="black"/>
                </a:solidFill>
              </a:rPr>
              <a:pPr eaLnBrk="1" hangingPunct="1"/>
              <a:t>20</a:t>
            </a:fld>
            <a:endParaRPr lang="en-GB" dirty="0" smtClean="0">
              <a:solidFill>
                <a:prstClr val="black"/>
              </a:solidFill>
            </a:endParaRPr>
          </a:p>
        </p:txBody>
      </p:sp>
    </p:spTree>
    <p:extLst>
      <p:ext uri="{BB962C8B-B14F-4D97-AF65-F5344CB8AC3E}">
        <p14:creationId xmlns:p14="http://schemas.microsoft.com/office/powerpoint/2010/main" val="1094392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87CEE7-ED73-448F-AC61-6E82D328B950}" type="slidenum">
              <a:rPr lang="en-GB" smtClean="0">
                <a:solidFill>
                  <a:prstClr val="black"/>
                </a:solidFill>
              </a:rPr>
              <a:pPr eaLnBrk="1" hangingPunct="1"/>
              <a:t>21</a:t>
            </a:fld>
            <a:endParaRPr lang="en-GB" dirty="0" smtClean="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342900" indent="-342900" eaLnBrk="1" hangingPunct="1">
              <a:buFont typeface="Arial" pitchFamily="34" charset="0"/>
              <a:buChar char="•"/>
            </a:pPr>
            <a:r>
              <a:rPr lang="en-GB" sz="2000" dirty="0" smtClean="0"/>
              <a:t>Huge range.</a:t>
            </a:r>
            <a:r>
              <a:rPr lang="en-GB" sz="2000" baseline="0" dirty="0" smtClean="0"/>
              <a:t> Larger areas may have increased costs, reflected in new support programme. </a:t>
            </a:r>
            <a:endParaRPr lang="en-GB" sz="2000" dirty="0" smtClean="0"/>
          </a:p>
        </p:txBody>
      </p:sp>
    </p:spTree>
    <p:extLst>
      <p:ext uri="{BB962C8B-B14F-4D97-AF65-F5344CB8AC3E}">
        <p14:creationId xmlns:p14="http://schemas.microsoft.com/office/powerpoint/2010/main" val="26173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75" indent="-285722" eaLnBrk="0" hangingPunct="0">
              <a:defRPr>
                <a:solidFill>
                  <a:schemeClr val="tx1"/>
                </a:solidFill>
                <a:latin typeface="Arial" charset="0"/>
              </a:defRPr>
            </a:lvl2pPr>
            <a:lvl3pPr marL="1142885" indent="-228577" eaLnBrk="0" hangingPunct="0">
              <a:defRPr>
                <a:solidFill>
                  <a:schemeClr val="tx1"/>
                </a:solidFill>
                <a:latin typeface="Arial" charset="0"/>
              </a:defRPr>
            </a:lvl3pPr>
            <a:lvl4pPr marL="1600040" indent="-228577" eaLnBrk="0" hangingPunct="0">
              <a:defRPr>
                <a:solidFill>
                  <a:schemeClr val="tx1"/>
                </a:solidFill>
                <a:latin typeface="Arial" charset="0"/>
              </a:defRPr>
            </a:lvl4pPr>
            <a:lvl5pPr marL="2057195" indent="-228577" eaLnBrk="0" hangingPunct="0">
              <a:defRPr>
                <a:solidFill>
                  <a:schemeClr val="tx1"/>
                </a:solidFill>
                <a:latin typeface="Arial" charset="0"/>
              </a:defRPr>
            </a:lvl5pPr>
            <a:lvl6pPr marL="2514348" indent="-228577" eaLnBrk="0" fontAlgn="base" hangingPunct="0">
              <a:spcBef>
                <a:spcPct val="0"/>
              </a:spcBef>
              <a:spcAft>
                <a:spcPct val="0"/>
              </a:spcAft>
              <a:defRPr>
                <a:solidFill>
                  <a:schemeClr val="tx1"/>
                </a:solidFill>
                <a:latin typeface="Arial" charset="0"/>
              </a:defRPr>
            </a:lvl6pPr>
            <a:lvl7pPr marL="2971503" indent="-228577" eaLnBrk="0" fontAlgn="base" hangingPunct="0">
              <a:spcBef>
                <a:spcPct val="0"/>
              </a:spcBef>
              <a:spcAft>
                <a:spcPct val="0"/>
              </a:spcAft>
              <a:defRPr>
                <a:solidFill>
                  <a:schemeClr val="tx1"/>
                </a:solidFill>
                <a:latin typeface="Arial" charset="0"/>
              </a:defRPr>
            </a:lvl7pPr>
            <a:lvl8pPr marL="3428657" indent="-228577" eaLnBrk="0" fontAlgn="base" hangingPunct="0">
              <a:spcBef>
                <a:spcPct val="0"/>
              </a:spcBef>
              <a:spcAft>
                <a:spcPct val="0"/>
              </a:spcAft>
              <a:defRPr>
                <a:solidFill>
                  <a:schemeClr val="tx1"/>
                </a:solidFill>
                <a:latin typeface="Arial" charset="0"/>
              </a:defRPr>
            </a:lvl8pPr>
            <a:lvl9pPr marL="3885812" indent="-228577" eaLnBrk="0" fontAlgn="base" hangingPunct="0">
              <a:spcBef>
                <a:spcPct val="0"/>
              </a:spcBef>
              <a:spcAft>
                <a:spcPct val="0"/>
              </a:spcAft>
              <a:defRPr>
                <a:solidFill>
                  <a:schemeClr val="tx1"/>
                </a:solidFill>
                <a:latin typeface="Arial" charset="0"/>
              </a:defRPr>
            </a:lvl9pPr>
          </a:lstStyle>
          <a:p>
            <a:pPr eaLnBrk="1" hangingPunct="1"/>
            <a:fld id="{6787CEE7-ED73-448F-AC61-6E82D328B950}" type="slidenum">
              <a:rPr lang="en-GB" smtClean="0">
                <a:solidFill>
                  <a:prstClr val="black"/>
                </a:solidFill>
              </a:rPr>
              <a:pPr eaLnBrk="1" hangingPunct="1"/>
              <a:t>22</a:t>
            </a:fld>
            <a:endParaRPr lang="en-GB" dirty="0" smtClean="0">
              <a:solidFill>
                <a:prstClr val="black"/>
              </a:solidFill>
            </a:endParaRPr>
          </a:p>
        </p:txBody>
      </p:sp>
      <p:sp>
        <p:nvSpPr>
          <p:cNvPr id="36867" name="Rectangle 2"/>
          <p:cNvSpPr>
            <a:spLocks noGrp="1" noRot="1" noChangeAspect="1" noChangeArrowheads="1" noTextEdit="1"/>
          </p:cNvSpPr>
          <p:nvPr>
            <p:ph type="sldImg"/>
          </p:nvPr>
        </p:nvSpPr>
        <p:spPr>
          <a:xfrm>
            <a:off x="1238250" y="211138"/>
            <a:ext cx="4608513" cy="3455987"/>
          </a:xfrm>
          <a:ln/>
        </p:spPr>
      </p:sp>
      <p:sp>
        <p:nvSpPr>
          <p:cNvPr id="5" name="Rectangle 3"/>
          <p:cNvSpPr>
            <a:spLocks noGrp="1" noChangeArrowheads="1"/>
          </p:cNvSpPr>
          <p:nvPr>
            <p:ph type="body" idx="1"/>
          </p:nvPr>
        </p:nvSpPr>
        <p:spPr>
          <a:xfrm>
            <a:off x="302493" y="3883199"/>
            <a:ext cx="6120680" cy="4466987"/>
          </a:xfrm>
          <a:noFill/>
        </p:spPr>
        <p:txBody>
          <a:bodyPr/>
          <a:lstStyle/>
          <a:p>
            <a:pPr marL="342865" indent="-342865">
              <a:buFont typeface="Arial" pitchFamily="34" charset="0"/>
              <a:buChar char="•"/>
            </a:pPr>
            <a:r>
              <a:rPr lang="en-GB" sz="2000" dirty="0">
                <a:latin typeface="+mj-lt"/>
              </a:rPr>
              <a:t>Huge range in scale of plans. May want to address very specific issues with a one or two policy plan, or cover every eventuality. </a:t>
            </a:r>
          </a:p>
          <a:p>
            <a:pPr marL="342865" indent="-342865">
              <a:buFont typeface="Arial" pitchFamily="34" charset="0"/>
              <a:buChar char="•"/>
            </a:pPr>
            <a:r>
              <a:rPr lang="en-GB" sz="2000" dirty="0">
                <a:latin typeface="+mj-lt"/>
              </a:rPr>
              <a:t>Danger of trying to do too much and ended up doing nothing. </a:t>
            </a:r>
          </a:p>
          <a:p>
            <a:pPr marL="342865" indent="-342865">
              <a:buFont typeface="Arial" pitchFamily="34" charset="0"/>
              <a:buChar char="•"/>
            </a:pPr>
            <a:r>
              <a:rPr lang="en-GB" sz="2000" dirty="0">
                <a:latin typeface="+mj-lt"/>
              </a:rPr>
              <a:t>Also avoid creating extra work by duplication what’s already in the Local Plan. </a:t>
            </a:r>
          </a:p>
          <a:p>
            <a:pPr marL="342865" indent="-342865">
              <a:buFont typeface="Arial" pitchFamily="34" charset="0"/>
              <a:buChar char="•"/>
            </a:pPr>
            <a:r>
              <a:rPr lang="en-GB" sz="2000" dirty="0">
                <a:latin typeface="+mj-lt"/>
              </a:rPr>
              <a:t>Key thing to bear in mind – will it make a difference?</a:t>
            </a:r>
          </a:p>
        </p:txBody>
      </p:sp>
    </p:spTree>
    <p:extLst>
      <p:ext uri="{BB962C8B-B14F-4D97-AF65-F5344CB8AC3E}">
        <p14:creationId xmlns:p14="http://schemas.microsoft.com/office/powerpoint/2010/main" val="2120384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477963" y="211138"/>
            <a:ext cx="3744912" cy="2808287"/>
          </a:xfrm>
          <a:ln/>
        </p:spPr>
      </p:sp>
      <p:sp>
        <p:nvSpPr>
          <p:cNvPr id="5120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7B58CF7F-8EE4-4873-B302-8881AB05B2D0}" type="slidenum">
              <a:rPr lang="en-GB" smtClean="0">
                <a:solidFill>
                  <a:prstClr val="black"/>
                </a:solidFill>
              </a:rPr>
              <a:pPr eaLnBrk="1" hangingPunct="1"/>
              <a:t>23</a:t>
            </a:fld>
            <a:endParaRPr lang="en-GB" dirty="0" smtClean="0">
              <a:solidFill>
                <a:prstClr val="black"/>
              </a:solidFill>
            </a:endParaRPr>
          </a:p>
        </p:txBody>
      </p:sp>
      <p:sp>
        <p:nvSpPr>
          <p:cNvPr id="8" name="Notes Placeholder 2"/>
          <p:cNvSpPr>
            <a:spLocks noGrp="1"/>
          </p:cNvSpPr>
          <p:nvPr>
            <p:ph type="body" idx="1"/>
          </p:nvPr>
        </p:nvSpPr>
        <p:spPr>
          <a:xfrm>
            <a:off x="374501" y="3235127"/>
            <a:ext cx="6120680" cy="4466987"/>
          </a:xfrm>
          <a:noFill/>
        </p:spPr>
        <p:txBody>
          <a:bodyPr/>
          <a:lstStyle/>
          <a:p>
            <a:pPr marL="342900" indent="-342900" eaLnBrk="1" hangingPunct="1">
              <a:buFont typeface="Arial" pitchFamily="34" charset="0"/>
              <a:buChar char="•"/>
            </a:pPr>
            <a:r>
              <a:rPr lang="en-US" sz="2000" dirty="0" smtClean="0">
                <a:latin typeface="+mj-lt"/>
              </a:rPr>
              <a:t>NPs covering a broad range of issues. </a:t>
            </a:r>
          </a:p>
          <a:p>
            <a:pPr marL="342900" marR="0"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2000" dirty="0" smtClean="0">
                <a:latin typeface="+mj-lt"/>
              </a:rPr>
              <a:t>Design, housing and transport particularly</a:t>
            </a:r>
            <a:r>
              <a:rPr lang="en-GB" sz="2000" baseline="0" dirty="0" smtClean="0">
                <a:latin typeface="+mj-lt"/>
              </a:rPr>
              <a:t> important topics. Over half allocate housing sites</a:t>
            </a:r>
            <a:r>
              <a:rPr lang="en-GB" sz="2000" baseline="0" dirty="0" smtClean="0"/>
              <a:t>.</a:t>
            </a:r>
            <a:endParaRPr lang="en-GB" sz="2000" dirty="0" smtClean="0"/>
          </a:p>
          <a:p>
            <a:pPr marL="342900" indent="-342900" eaLnBrk="1" hangingPunct="1">
              <a:buFont typeface="Arial" pitchFamily="34" charset="0"/>
              <a:buChar char="•"/>
            </a:pPr>
            <a:endParaRPr lang="en-US" sz="2000" dirty="0"/>
          </a:p>
        </p:txBody>
      </p:sp>
    </p:spTree>
    <p:extLst>
      <p:ext uri="{BB962C8B-B14F-4D97-AF65-F5344CB8AC3E}">
        <p14:creationId xmlns:p14="http://schemas.microsoft.com/office/powerpoint/2010/main" val="1953846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Look</a:t>
            </a:r>
            <a:r>
              <a:rPr lang="en-GB" baseline="0" dirty="0" smtClean="0"/>
              <a:t> at what the NPs that have been brought into force are doing </a:t>
            </a:r>
          </a:p>
          <a:p>
            <a:pPr marL="171450" indent="-171450">
              <a:buFont typeface="Arial" pitchFamily="34" charset="0"/>
              <a:buChar char="•"/>
            </a:pPr>
            <a:r>
              <a:rPr lang="en-GB" dirty="0" smtClean="0"/>
              <a:t>Design, housing and transport particularly</a:t>
            </a:r>
            <a:r>
              <a:rPr lang="en-GB" baseline="0" dirty="0" smtClean="0"/>
              <a:t> important topics. Over half allocate housing sites.</a:t>
            </a: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088671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75" indent="-285722" eaLnBrk="0" hangingPunct="0">
              <a:defRPr>
                <a:solidFill>
                  <a:schemeClr val="tx1"/>
                </a:solidFill>
                <a:latin typeface="Arial" charset="0"/>
              </a:defRPr>
            </a:lvl2pPr>
            <a:lvl3pPr marL="1142885" indent="-228577" eaLnBrk="0" hangingPunct="0">
              <a:defRPr>
                <a:solidFill>
                  <a:schemeClr val="tx1"/>
                </a:solidFill>
                <a:latin typeface="Arial" charset="0"/>
              </a:defRPr>
            </a:lvl3pPr>
            <a:lvl4pPr marL="1600040" indent="-228577" eaLnBrk="0" hangingPunct="0">
              <a:defRPr>
                <a:solidFill>
                  <a:schemeClr val="tx1"/>
                </a:solidFill>
                <a:latin typeface="Arial" charset="0"/>
              </a:defRPr>
            </a:lvl4pPr>
            <a:lvl5pPr marL="2057195" indent="-228577" eaLnBrk="0" hangingPunct="0">
              <a:defRPr>
                <a:solidFill>
                  <a:schemeClr val="tx1"/>
                </a:solidFill>
                <a:latin typeface="Arial" charset="0"/>
              </a:defRPr>
            </a:lvl5pPr>
            <a:lvl6pPr marL="2514348" indent="-228577" eaLnBrk="0" fontAlgn="base" hangingPunct="0">
              <a:spcBef>
                <a:spcPct val="0"/>
              </a:spcBef>
              <a:spcAft>
                <a:spcPct val="0"/>
              </a:spcAft>
              <a:defRPr>
                <a:solidFill>
                  <a:schemeClr val="tx1"/>
                </a:solidFill>
                <a:latin typeface="Arial" charset="0"/>
              </a:defRPr>
            </a:lvl6pPr>
            <a:lvl7pPr marL="2971503" indent="-228577" eaLnBrk="0" fontAlgn="base" hangingPunct="0">
              <a:spcBef>
                <a:spcPct val="0"/>
              </a:spcBef>
              <a:spcAft>
                <a:spcPct val="0"/>
              </a:spcAft>
              <a:defRPr>
                <a:solidFill>
                  <a:schemeClr val="tx1"/>
                </a:solidFill>
                <a:latin typeface="Arial" charset="0"/>
              </a:defRPr>
            </a:lvl7pPr>
            <a:lvl8pPr marL="3428657" indent="-228577" eaLnBrk="0" fontAlgn="base" hangingPunct="0">
              <a:spcBef>
                <a:spcPct val="0"/>
              </a:spcBef>
              <a:spcAft>
                <a:spcPct val="0"/>
              </a:spcAft>
              <a:defRPr>
                <a:solidFill>
                  <a:schemeClr val="tx1"/>
                </a:solidFill>
                <a:latin typeface="Arial" charset="0"/>
              </a:defRPr>
            </a:lvl8pPr>
            <a:lvl9pPr marL="3885812" indent="-228577" eaLnBrk="0" fontAlgn="base" hangingPunct="0">
              <a:spcBef>
                <a:spcPct val="0"/>
              </a:spcBef>
              <a:spcAft>
                <a:spcPct val="0"/>
              </a:spcAft>
              <a:defRPr>
                <a:solidFill>
                  <a:schemeClr val="tx1"/>
                </a:solidFill>
                <a:latin typeface="Arial" charset="0"/>
              </a:defRPr>
            </a:lvl9pPr>
          </a:lstStyle>
          <a:p>
            <a:pPr eaLnBrk="1" hangingPunct="1"/>
            <a:fld id="{6787CEE7-ED73-448F-AC61-6E82D328B950}" type="slidenum">
              <a:rPr lang="en-GB" smtClean="0">
                <a:solidFill>
                  <a:prstClr val="black"/>
                </a:solidFill>
              </a:rPr>
              <a:pPr eaLnBrk="1" hangingPunct="1"/>
              <a:t>25</a:t>
            </a:fld>
            <a:endParaRPr lang="en-GB" dirty="0" smtClean="0">
              <a:solidFill>
                <a:prstClr val="black"/>
              </a:solidFill>
            </a:endParaRPr>
          </a:p>
        </p:txBody>
      </p:sp>
      <p:sp>
        <p:nvSpPr>
          <p:cNvPr id="36867" name="Rectangle 2"/>
          <p:cNvSpPr>
            <a:spLocks noGrp="1" noRot="1" noChangeAspect="1" noChangeArrowheads="1" noTextEdit="1"/>
          </p:cNvSpPr>
          <p:nvPr>
            <p:ph type="sldImg"/>
          </p:nvPr>
        </p:nvSpPr>
        <p:spPr>
          <a:xfrm>
            <a:off x="1231900" y="138113"/>
            <a:ext cx="4035425" cy="3025775"/>
          </a:xfrm>
          <a:ln/>
        </p:spPr>
      </p:sp>
      <p:sp>
        <p:nvSpPr>
          <p:cNvPr id="5" name="Rectangle 3"/>
          <p:cNvSpPr>
            <a:spLocks noGrp="1" noChangeArrowheads="1"/>
          </p:cNvSpPr>
          <p:nvPr>
            <p:ph type="body" idx="1"/>
          </p:nvPr>
        </p:nvSpPr>
        <p:spPr>
          <a:xfrm>
            <a:off x="374502" y="3379143"/>
            <a:ext cx="6120680" cy="4466987"/>
          </a:xfrm>
          <a:noFill/>
        </p:spPr>
        <p:txBody>
          <a:bodyPr/>
          <a:lstStyle/>
          <a:p>
            <a:pPr marL="342865" indent="-342865">
              <a:buFont typeface="Arial" pitchFamily="34" charset="0"/>
              <a:buChar char="•"/>
            </a:pPr>
            <a:r>
              <a:rPr lang="en-GB" sz="2000" dirty="0">
                <a:latin typeface="+mj-lt"/>
              </a:rPr>
              <a:t>Small sample, but possibly less than you’d think.</a:t>
            </a:r>
          </a:p>
          <a:p>
            <a:pPr marL="342865" indent="-342865">
              <a:buFont typeface="Arial" pitchFamily="34" charset="0"/>
              <a:buChar char="•"/>
            </a:pPr>
            <a:r>
              <a:rPr lang="en-GB" sz="2000" dirty="0">
                <a:latin typeface="+mj-lt"/>
              </a:rPr>
              <a:t>Costs can be controlled. </a:t>
            </a:r>
          </a:p>
          <a:p>
            <a:pPr marL="342865" indent="-342865">
              <a:buFont typeface="Arial" pitchFamily="34" charset="0"/>
              <a:buChar char="•"/>
            </a:pPr>
            <a:r>
              <a:rPr lang="en-GB" sz="2000" dirty="0">
                <a:latin typeface="+mj-lt"/>
              </a:rPr>
              <a:t>Dependent on scale of plan and resources within community.</a:t>
            </a:r>
          </a:p>
          <a:p>
            <a:pPr marL="342865" indent="-342865">
              <a:buFont typeface="Arial" pitchFamily="34" charset="0"/>
              <a:buChar char="•"/>
            </a:pPr>
            <a:r>
              <a:rPr lang="en-GB" sz="2000" dirty="0">
                <a:latin typeface="+mj-lt"/>
              </a:rPr>
              <a:t>Financial support is available</a:t>
            </a:r>
            <a:r>
              <a:rPr lang="en-GB" sz="2000" dirty="0"/>
              <a:t>.</a:t>
            </a:r>
          </a:p>
        </p:txBody>
      </p:sp>
    </p:spTree>
    <p:extLst>
      <p:ext uri="{BB962C8B-B14F-4D97-AF65-F5344CB8AC3E}">
        <p14:creationId xmlns:p14="http://schemas.microsoft.com/office/powerpoint/2010/main" val="422479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Plan allocated sites for</a:t>
            </a:r>
            <a:r>
              <a:rPr lang="en-GB" baseline="0" dirty="0" smtClean="0"/>
              <a:t> over 500 houses. </a:t>
            </a:r>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9CA515-90DD-4F1D-93AD-8543E43050FA}" type="slidenum">
              <a:rPr lang="en-GB" smtClean="0"/>
              <a:pPr/>
              <a:t>26</a:t>
            </a:fld>
            <a:endParaRPr lang="en-GB" dirty="0"/>
          </a:p>
        </p:txBody>
      </p:sp>
    </p:spTree>
    <p:extLst>
      <p:ext uri="{BB962C8B-B14F-4D97-AF65-F5344CB8AC3E}">
        <p14:creationId xmlns:p14="http://schemas.microsoft.com/office/powerpoint/2010/main" val="365203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Lessons</a:t>
            </a:r>
            <a:r>
              <a:rPr lang="en-GB" baseline="0" dirty="0" smtClean="0"/>
              <a:t> learned. Proven concept. More complex in certain areas, but it has been proven to work in urban/rural/affluent/deprived/business/national parks/coastal, N, E, S and W. etc. </a:t>
            </a:r>
          </a:p>
          <a:p>
            <a:pPr marL="171450" indent="-171450">
              <a:buFont typeface="Arial" pitchFamily="34" charset="0"/>
              <a:buChar char="•"/>
            </a:pPr>
            <a:r>
              <a:rPr lang="en-GB" baseline="0" dirty="0" smtClean="0"/>
              <a:t>On 8 October 98, 99 and 100</a:t>
            </a:r>
            <a:r>
              <a:rPr lang="en-GB" baseline="30000" dirty="0" smtClean="0"/>
              <a:t>th</a:t>
            </a:r>
            <a:r>
              <a:rPr lang="en-GB" baseline="0" dirty="0" smtClean="0"/>
              <a:t> referendums took place – all 3 led by Forums.</a:t>
            </a: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666666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11275" y="138113"/>
            <a:ext cx="4456113" cy="3343275"/>
          </a:xfrm>
          <a:ln/>
        </p:spPr>
      </p:sp>
      <p:sp>
        <p:nvSpPr>
          <p:cNvPr id="5120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7B58CF7F-8EE4-4873-B302-8881AB05B2D0}" type="slidenum">
              <a:rPr lang="en-GB" smtClean="0">
                <a:solidFill>
                  <a:prstClr val="black"/>
                </a:solidFill>
              </a:rPr>
              <a:pPr eaLnBrk="1" hangingPunct="1"/>
              <a:t>28</a:t>
            </a:fld>
            <a:endParaRPr lang="en-GB" dirty="0" smtClean="0">
              <a:solidFill>
                <a:prstClr val="black"/>
              </a:solidFill>
            </a:endParaRPr>
          </a:p>
        </p:txBody>
      </p:sp>
      <p:sp>
        <p:nvSpPr>
          <p:cNvPr id="7" name="Notes Placeholder 2"/>
          <p:cNvSpPr>
            <a:spLocks noGrp="1"/>
          </p:cNvSpPr>
          <p:nvPr>
            <p:ph type="body" idx="1"/>
          </p:nvPr>
        </p:nvSpPr>
        <p:spPr>
          <a:xfrm>
            <a:off x="302493" y="3667175"/>
            <a:ext cx="6264696" cy="4466987"/>
          </a:xfrm>
          <a:noFill/>
        </p:spPr>
        <p:txBody>
          <a:bodyPr/>
          <a:lstStyle/>
          <a:p>
            <a:pPr marL="342900" indent="-342900" eaLnBrk="1" hangingPunct="1">
              <a:buFont typeface="Arial" pitchFamily="34" charset="0"/>
              <a:buChar char="•"/>
            </a:pPr>
            <a:r>
              <a:rPr lang="en-US" sz="2000" baseline="0" dirty="0" smtClean="0">
                <a:latin typeface="+mj-lt"/>
              </a:rPr>
              <a:t>We’ve </a:t>
            </a:r>
            <a:r>
              <a:rPr lang="en-US" sz="2000" dirty="0" smtClean="0">
                <a:latin typeface="+mj-lt"/>
              </a:rPr>
              <a:t>seen a number of positive impacts as a result of NP, often outside of the scope of the policies themselves.</a:t>
            </a:r>
          </a:p>
          <a:p>
            <a:pPr marL="342900" indent="-342900" eaLnBrk="1" hangingPunct="1">
              <a:buFont typeface="Arial" pitchFamily="34" charset="0"/>
              <a:buChar char="•"/>
            </a:pPr>
            <a:r>
              <a:rPr lang="en-US" sz="2000" dirty="0" smtClean="0">
                <a:latin typeface="+mj-lt"/>
              </a:rPr>
              <a:t>From building social capital,</a:t>
            </a:r>
            <a:r>
              <a:rPr lang="en-US" sz="2000" baseline="0" dirty="0" smtClean="0">
                <a:latin typeface="+mj-lt"/>
              </a:rPr>
              <a:t> to helping appropriate planning applications go through with far fewer objections.</a:t>
            </a:r>
            <a:endParaRPr lang="en-US" sz="2000" dirty="0">
              <a:latin typeface="+mj-lt"/>
            </a:endParaRPr>
          </a:p>
        </p:txBody>
      </p:sp>
    </p:spTree>
    <p:extLst>
      <p:ext uri="{BB962C8B-B14F-4D97-AF65-F5344CB8AC3E}">
        <p14:creationId xmlns:p14="http://schemas.microsoft.com/office/powerpoint/2010/main" val="430285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dirty="0" smtClean="0"/>
          </a:p>
        </p:txBody>
      </p:sp>
      <p:sp>
        <p:nvSpPr>
          <p:cNvPr id="45060"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45061"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45062"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8BA0EB-C3D3-4DA8-9C3B-81937C7726C9}" type="slidenum">
              <a:rPr lang="en-GB" smtClean="0">
                <a:solidFill>
                  <a:prstClr val="black"/>
                </a:solidFill>
              </a:rPr>
              <a:pPr eaLnBrk="1" hangingPunct="1"/>
              <a:t>29</a:t>
            </a:fld>
            <a:endParaRPr lang="en-GB" dirty="0" smtClean="0">
              <a:solidFill>
                <a:prstClr val="black"/>
              </a:solidFill>
            </a:endParaRPr>
          </a:p>
        </p:txBody>
      </p:sp>
    </p:spTree>
    <p:extLst>
      <p:ext uri="{BB962C8B-B14F-4D97-AF65-F5344CB8AC3E}">
        <p14:creationId xmlns:p14="http://schemas.microsoft.com/office/powerpoint/2010/main" val="123455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138113"/>
            <a:ext cx="3648075" cy="2736850"/>
          </a:xfrm>
        </p:spPr>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3</a:t>
            </a:fld>
            <a:endParaRPr lang="en-GB" dirty="0">
              <a:solidFill>
                <a:prstClr val="black"/>
              </a:solidFill>
            </a:endParaRPr>
          </a:p>
        </p:txBody>
      </p:sp>
      <p:sp>
        <p:nvSpPr>
          <p:cNvPr id="7" name="Notes Placeholder 2"/>
          <p:cNvSpPr>
            <a:spLocks noGrp="1"/>
          </p:cNvSpPr>
          <p:nvPr>
            <p:ph type="body" idx="1"/>
          </p:nvPr>
        </p:nvSpPr>
        <p:spPr>
          <a:xfrm>
            <a:off x="374501" y="3091111"/>
            <a:ext cx="6048672" cy="4466987"/>
          </a:xfrm>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smtClean="0">
                <a:ln>
                  <a:noFill/>
                </a:ln>
                <a:solidFill>
                  <a:srgbClr val="000000"/>
                </a:solidFill>
                <a:effectLst/>
                <a:uLnTx/>
                <a:uFillTx/>
                <a:latin typeface="Times New Roman" charset="0"/>
                <a:ea typeface="+mn-ea"/>
                <a:cs typeface="+mn-cs"/>
              </a:rPr>
              <a:t>Greg Clark, one of the architects of Localism, speaking in 2012 and making his views very clear.</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smtClean="0">
                <a:ln>
                  <a:noFill/>
                </a:ln>
                <a:solidFill>
                  <a:srgbClr val="000000"/>
                </a:solidFill>
                <a:effectLst/>
                <a:uLnTx/>
                <a:uFillTx/>
                <a:latin typeface="Times New Roman" charset="0"/>
                <a:ea typeface="+mn-ea"/>
                <a:cs typeface="+mn-cs"/>
              </a:rPr>
              <a:t>Now SoS at DCLG – gives an idea of the priorities of the Department. </a:t>
            </a:r>
            <a:endParaRPr kumimoji="0" lang="en-GB" sz="1200" b="0" i="0" u="none" strike="noStrike" kern="1200" cap="none" spc="0" normalizeH="0" baseline="0" noProof="0" dirty="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52868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Pre-election Conservative manifesto highlights Govt commitment to the policy.</a:t>
            </a: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666666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9163" y="744538"/>
            <a:ext cx="4960937" cy="3721100"/>
          </a:xfrm>
          <a:ln/>
        </p:spPr>
      </p:sp>
      <p:sp>
        <p:nvSpPr>
          <p:cNvPr id="51203" name="Notes Placeholder 2"/>
          <p:cNvSpPr>
            <a:spLocks noGrp="1"/>
          </p:cNvSpPr>
          <p:nvPr>
            <p:ph type="body" idx="1"/>
          </p:nvPr>
        </p:nvSpPr>
        <p:spPr>
          <a:noFill/>
        </p:spPr>
        <p:txBody>
          <a:bodyPr/>
          <a:lstStyle/>
          <a:p>
            <a:pPr marL="342900" marR="0"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2000" dirty="0" smtClean="0"/>
              <a:t>Pre-election Conservative manifesto highlighted Govt commitment to the policy,</a:t>
            </a:r>
            <a:r>
              <a:rPr lang="en-GB" sz="2000" baseline="0" dirty="0" smtClean="0"/>
              <a:t> and the </a:t>
            </a:r>
            <a:r>
              <a:rPr lang="en-US" sz="2000" dirty="0" smtClean="0"/>
              <a:t>Queen’s Speech further signaled intent.</a:t>
            </a:r>
          </a:p>
          <a:p>
            <a:pPr marL="342900" indent="-342900" eaLnBrk="1" hangingPunct="1">
              <a:buFont typeface="Arial" pitchFamily="34" charset="0"/>
              <a:buChar char="•"/>
            </a:pPr>
            <a:r>
              <a:rPr lang="en-US" sz="2000" dirty="0" smtClean="0"/>
              <a:t>Housing</a:t>
            </a:r>
            <a:r>
              <a:rPr lang="en-US" sz="2000" baseline="0" dirty="0" smtClean="0"/>
              <a:t> &amp; Planning Act contains measures aimed at speeding up and simplifying the NP process. </a:t>
            </a:r>
          </a:p>
          <a:p>
            <a:pPr marL="342900" indent="-342900" eaLnBrk="1" hangingPunct="1">
              <a:buFont typeface="Arial" pitchFamily="34" charset="0"/>
              <a:buChar char="•"/>
            </a:pPr>
            <a:r>
              <a:rPr lang="en-US" sz="2000" baseline="0" dirty="0" smtClean="0"/>
              <a:t>Includes powers to:</a:t>
            </a:r>
          </a:p>
          <a:p>
            <a:pPr marL="342900" indent="-342900" eaLnBrk="1" hangingPunct="1">
              <a:buFontTx/>
              <a:buChar char="-"/>
            </a:pPr>
            <a:r>
              <a:rPr lang="en-GB" sz="2000" baseline="0" dirty="0" smtClean="0"/>
              <a:t>Set time periods for key Local Planning Authority decisions (designation and referendum)</a:t>
            </a:r>
          </a:p>
          <a:p>
            <a:pPr marL="342900" indent="-342900" eaLnBrk="1" hangingPunct="1">
              <a:buFontTx/>
              <a:buChar char="-"/>
            </a:pPr>
            <a:r>
              <a:rPr lang="en-GB" sz="2000" baseline="0" dirty="0" smtClean="0"/>
              <a:t>Provide a simpler and more automatic process for designating an area</a:t>
            </a:r>
          </a:p>
          <a:p>
            <a:pPr marL="342900" indent="-342900" eaLnBrk="1" hangingPunct="1">
              <a:buFontTx/>
              <a:buChar char="-"/>
            </a:pPr>
            <a:r>
              <a:rPr lang="en-GB" sz="2000" baseline="0" dirty="0" smtClean="0"/>
              <a:t>Provide new powers for the Secretary of State to intervene where plan progress is blocked following an independent examination.  </a:t>
            </a:r>
          </a:p>
          <a:p>
            <a:pPr marL="342900" indent="-342900" eaLnBrk="1" hangingPunct="1">
              <a:buFontTx/>
              <a:buChar char="-"/>
            </a:pPr>
            <a:r>
              <a:rPr lang="en-GB" sz="2000" baseline="0" dirty="0" smtClean="0"/>
              <a:t>Give neighbourhood forums the right to be notified of planning applications in their area.</a:t>
            </a:r>
          </a:p>
          <a:p>
            <a:pPr marL="0" indent="0" eaLnBrk="1" hangingPunct="1">
              <a:buFontTx/>
              <a:buNone/>
            </a:pPr>
            <a:endParaRPr lang="en-US" sz="2000" baseline="0" dirty="0" smtClean="0"/>
          </a:p>
        </p:txBody>
      </p:sp>
      <p:sp>
        <p:nvSpPr>
          <p:cNvPr id="5120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7B58CF7F-8EE4-4873-B302-8881AB05B2D0}" type="slidenum">
              <a:rPr lang="en-GB" smtClean="0">
                <a:solidFill>
                  <a:prstClr val="black"/>
                </a:solidFill>
              </a:rPr>
              <a:pPr eaLnBrk="1" hangingPunct="1"/>
              <a:t>31</a:t>
            </a:fld>
            <a:endParaRPr lang="en-GB" dirty="0" smtClean="0">
              <a:solidFill>
                <a:prstClr val="black"/>
              </a:solidFill>
            </a:endParaRPr>
          </a:p>
        </p:txBody>
      </p:sp>
    </p:spTree>
    <p:extLst>
      <p:ext uri="{BB962C8B-B14F-4D97-AF65-F5344CB8AC3E}">
        <p14:creationId xmlns:p14="http://schemas.microsoft.com/office/powerpoint/2010/main" val="1208796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885950" y="138113"/>
            <a:ext cx="2801938" cy="2101850"/>
          </a:xfrm>
          <a:ln/>
        </p:spPr>
      </p:sp>
      <p:sp>
        <p:nvSpPr>
          <p:cNvPr id="51203" name="Notes Placeholder 2"/>
          <p:cNvSpPr>
            <a:spLocks noGrp="1"/>
          </p:cNvSpPr>
          <p:nvPr>
            <p:ph type="body" idx="1"/>
          </p:nvPr>
        </p:nvSpPr>
        <p:spPr>
          <a:xfrm>
            <a:off x="302493" y="2443039"/>
            <a:ext cx="6120680" cy="4466987"/>
          </a:xfrm>
          <a:noFill/>
        </p:spPr>
        <p:txBody>
          <a:bodyPr/>
          <a:lstStyle/>
          <a:p>
            <a:pPr marL="0" indent="0">
              <a:buFont typeface="Arial" pitchFamily="34" charset="0"/>
              <a:buNone/>
              <a:defRPr/>
            </a:pPr>
            <a:r>
              <a:rPr lang="en-GB" sz="1700" kern="1200" dirty="0" smtClean="0">
                <a:solidFill>
                  <a:schemeClr val="tx1"/>
                </a:solidFill>
                <a:latin typeface="+mj-lt"/>
                <a:ea typeface="+mn-ea"/>
                <a:cs typeface="+mn-cs"/>
              </a:rPr>
              <a:t>We want to make sure as many people</a:t>
            </a:r>
            <a:r>
              <a:rPr lang="en-GB" sz="1700" kern="1200" baseline="0" dirty="0" smtClean="0">
                <a:solidFill>
                  <a:schemeClr val="tx1"/>
                </a:solidFill>
                <a:latin typeface="+mj-lt"/>
                <a:ea typeface="+mn-ea"/>
                <a:cs typeface="+mn-cs"/>
              </a:rPr>
              <a:t> as possible are able to take advantage of the benefits of NP.</a:t>
            </a:r>
          </a:p>
          <a:p>
            <a:pPr marL="285750" indent="-285750">
              <a:buFont typeface="Arial" pitchFamily="34" charset="0"/>
              <a:buChar char="•"/>
              <a:defRPr/>
            </a:pPr>
            <a:endParaRPr lang="en-GB" sz="1700" kern="1200" baseline="0" dirty="0" smtClean="0">
              <a:solidFill>
                <a:schemeClr val="tx1"/>
              </a:solidFill>
              <a:latin typeface="+mj-lt"/>
              <a:ea typeface="+mn-ea"/>
              <a:cs typeface="+mn-cs"/>
            </a:endParaRPr>
          </a:p>
          <a:p>
            <a:pPr>
              <a:defRPr/>
            </a:pPr>
            <a:r>
              <a:rPr lang="en-US" sz="1700" kern="1200" dirty="0" smtClean="0">
                <a:solidFill>
                  <a:schemeClr val="tx1"/>
                </a:solidFill>
                <a:latin typeface="+mj-lt"/>
                <a:ea typeface="+mn-ea"/>
                <a:cs typeface="+mn-cs"/>
              </a:rPr>
              <a:t>5 different activities to deliver this aim:</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700" kern="1200" dirty="0" smtClean="0">
                <a:solidFill>
                  <a:schemeClr val="tx1"/>
                </a:solidFill>
                <a:latin typeface="Times New Roman" charset="0"/>
                <a:ea typeface="+mn-ea"/>
                <a:cs typeface="+mn-cs"/>
              </a:rPr>
              <a:t>Advocacy and peer-to-peer support via refreshed Neighbourhood Planning Champions Network. From 50 to 135. Two residential events. Ambition for them to be our advocates, support emerging groups, run local networks.</a:t>
            </a:r>
          </a:p>
          <a:p>
            <a:pPr marL="228600" indent="-228600">
              <a:buFont typeface="+mj-lt"/>
              <a:buAutoNum type="arabicPeriod"/>
              <a:defRPr/>
            </a:pPr>
            <a:r>
              <a:rPr lang="en-GB" sz="1700" kern="1200" dirty="0" smtClean="0">
                <a:solidFill>
                  <a:schemeClr val="tx1"/>
                </a:solidFill>
                <a:latin typeface="+mj-lt"/>
                <a:ea typeface="+mn-ea"/>
                <a:cs typeface="+mn-cs"/>
              </a:rPr>
              <a:t>These roadshows</a:t>
            </a:r>
            <a:r>
              <a:rPr lang="en-GB" sz="1700" kern="1200" baseline="0" dirty="0" smtClean="0">
                <a:solidFill>
                  <a:schemeClr val="tx1"/>
                </a:solidFill>
                <a:latin typeface="+mj-lt"/>
                <a:ea typeface="+mn-ea"/>
                <a:cs typeface="+mn-cs"/>
              </a:rPr>
              <a:t> delivered by CPRE and ACRE</a:t>
            </a:r>
            <a:r>
              <a:rPr lang="en-GB" sz="1700" kern="1200" dirty="0" smtClean="0">
                <a:solidFill>
                  <a:schemeClr val="tx1"/>
                </a:solidFill>
                <a:latin typeface="+mj-lt"/>
                <a:ea typeface="+mn-ea"/>
                <a:cs typeface="+mn-cs"/>
              </a:rPr>
              <a:t> to reach parishes particularly in the areas where there’s been less take up</a:t>
            </a:r>
            <a:endParaRPr lang="en-US" sz="1700" kern="1200" dirty="0" smtClean="0">
              <a:solidFill>
                <a:schemeClr val="tx1"/>
              </a:solidFill>
              <a:latin typeface="+mj-lt"/>
              <a:ea typeface="+mn-ea"/>
              <a:cs typeface="+mn-cs"/>
            </a:endParaRPr>
          </a:p>
          <a:p>
            <a:pPr marL="228600" indent="-228600">
              <a:buFont typeface="+mj-lt"/>
              <a:buAutoNum type="arabicPeriod"/>
              <a:defRPr/>
            </a:pPr>
            <a:r>
              <a:rPr lang="en-GB" sz="1700" kern="1200" dirty="0" smtClean="0">
                <a:solidFill>
                  <a:schemeClr val="tx1"/>
                </a:solidFill>
                <a:latin typeface="+mj-lt"/>
                <a:ea typeface="+mn-ea"/>
                <a:cs typeface="+mn-cs"/>
              </a:rPr>
              <a:t>Building capacity and take up in deprived urban areas by training community organisations to be able to lead neighbourhood planning in their neighbourhoods. </a:t>
            </a:r>
          </a:p>
          <a:p>
            <a:pPr marL="228600" indent="-228600">
              <a:buFont typeface="+mj-lt"/>
              <a:buAutoNum type="arabicPeriod"/>
              <a:defRPr/>
            </a:pPr>
            <a:r>
              <a:rPr lang="en-GB" sz="1700" kern="1200" dirty="0" smtClean="0">
                <a:solidFill>
                  <a:schemeClr val="tx1"/>
                </a:solidFill>
                <a:latin typeface="+mj-lt"/>
                <a:ea typeface="+mn-ea"/>
                <a:cs typeface="+mn-cs"/>
              </a:rPr>
              <a:t>Working with Community Organisers to use neighbourhood planning to tackle issues faced by communities in deprived urban areas. Jointly funded DCLG/Cabinet Office project. </a:t>
            </a:r>
          </a:p>
          <a:p>
            <a:pPr marL="228600" indent="-228600">
              <a:buFont typeface="+mj-lt"/>
              <a:buAutoNum type="arabicPeriod"/>
              <a:defRPr/>
            </a:pPr>
            <a:r>
              <a:rPr lang="en-GB" sz="1700" kern="1200" dirty="0" smtClean="0">
                <a:solidFill>
                  <a:schemeClr val="tx1"/>
                </a:solidFill>
                <a:latin typeface="+mj-lt"/>
                <a:ea typeface="+mn-ea"/>
                <a:cs typeface="+mn-cs"/>
              </a:rPr>
              <a:t>National promotional campaign. Tackles the fundamental issue that people don’t take up NP because they don’t know about</a:t>
            </a:r>
            <a:r>
              <a:rPr lang="en-GB" sz="1700" kern="1200" baseline="0" dirty="0" smtClean="0">
                <a:solidFill>
                  <a:schemeClr val="tx1"/>
                </a:solidFill>
                <a:latin typeface="+mj-lt"/>
                <a:ea typeface="+mn-ea"/>
                <a:cs typeface="+mn-cs"/>
              </a:rPr>
              <a:t> it. </a:t>
            </a:r>
            <a:r>
              <a:rPr lang="en-GB" sz="1700" kern="1200" dirty="0" smtClean="0">
                <a:solidFill>
                  <a:schemeClr val="tx1"/>
                </a:solidFill>
                <a:latin typeface="+mj-lt"/>
                <a:ea typeface="+mn-ea"/>
                <a:cs typeface="+mn-cs"/>
              </a:rPr>
              <a:t>Channels include local papers, radio, online advertising, bus stop posters and billboards.</a:t>
            </a:r>
            <a:r>
              <a:rPr lang="en-GB" sz="1700" kern="1200" baseline="0" dirty="0" smtClean="0">
                <a:solidFill>
                  <a:schemeClr val="tx1"/>
                </a:solidFill>
                <a:latin typeface="+mj-lt"/>
                <a:ea typeface="+mn-ea"/>
                <a:cs typeface="+mn-cs"/>
              </a:rPr>
              <a:t> </a:t>
            </a:r>
            <a:endParaRPr lang="en-GB" sz="1700" kern="1200" dirty="0" smtClean="0">
              <a:solidFill>
                <a:schemeClr val="tx1"/>
              </a:solidFill>
              <a:latin typeface="+mj-lt"/>
              <a:ea typeface="+mn-ea"/>
              <a:cs typeface="+mn-cs"/>
            </a:endParaRPr>
          </a:p>
          <a:p>
            <a:pPr marL="228600" indent="-228600">
              <a:buFont typeface="+mj-lt"/>
              <a:buAutoNum type="arabicPeriod"/>
              <a:defRPr/>
            </a:pPr>
            <a:endParaRPr lang="en-GB" sz="2000" dirty="0" smtClean="0"/>
          </a:p>
          <a:p>
            <a:pPr marL="228600" indent="-228600">
              <a:buFont typeface="+mj-lt"/>
              <a:buAutoNum type="arabicPeriod"/>
              <a:defRPr/>
            </a:pPr>
            <a:endParaRPr lang="en-US" sz="2000" dirty="0" smtClean="0"/>
          </a:p>
          <a:p>
            <a:pPr marL="0" indent="0" eaLnBrk="1" hangingPunct="1">
              <a:buFont typeface="Arial" pitchFamily="34" charset="0"/>
              <a:buNone/>
            </a:pPr>
            <a:endParaRPr lang="en-US" sz="2000" dirty="0" smtClean="0"/>
          </a:p>
          <a:p>
            <a:pPr marL="0" indent="0" eaLnBrk="1" hangingPunct="1">
              <a:buFont typeface="Arial" pitchFamily="34" charset="0"/>
              <a:buNone/>
            </a:pPr>
            <a:endParaRPr lang="en-US" sz="2000" dirty="0"/>
          </a:p>
        </p:txBody>
      </p:sp>
      <p:sp>
        <p:nvSpPr>
          <p:cNvPr id="5120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7B58CF7F-8EE4-4873-B302-8881AB05B2D0}" type="slidenum">
              <a:rPr lang="en-GB" smtClean="0">
                <a:solidFill>
                  <a:prstClr val="black"/>
                </a:solidFill>
              </a:rPr>
              <a:pPr eaLnBrk="1" hangingPunct="1"/>
              <a:t>32</a:t>
            </a:fld>
            <a:endParaRPr lang="en-GB" dirty="0" smtClean="0">
              <a:solidFill>
                <a:prstClr val="black"/>
              </a:solidFill>
            </a:endParaRPr>
          </a:p>
        </p:txBody>
      </p:sp>
    </p:spTree>
    <p:extLst>
      <p:ext uri="{BB962C8B-B14F-4D97-AF65-F5344CB8AC3E}">
        <p14:creationId xmlns:p14="http://schemas.microsoft.com/office/powerpoint/2010/main" val="1054147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Represents 50% increase in value of support programme. Wipes the slate clean</a:t>
            </a:r>
            <a:r>
              <a:rPr lang="en-GB" baseline="0" dirty="0" smtClean="0"/>
              <a:t> for groups applying for support.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dirty="0" smtClean="0"/>
              <a:t>From 1 April, we’re increasing the basic grant limit from £8k to £9k</a:t>
            </a:r>
            <a:r>
              <a:rPr lang="en-GB" baseline="0" dirty="0" smtClean="0"/>
              <a:t> per group.</a:t>
            </a:r>
          </a:p>
          <a:p>
            <a:pPr marL="171450" indent="-171450">
              <a:buFont typeface="Arial" pitchFamily="34" charset="0"/>
              <a:buChar char="•"/>
            </a:pPr>
            <a:r>
              <a:rPr lang="en-GB" baseline="0" dirty="0" smtClean="0"/>
              <a:t>Priority areas include Forums, deprived areas, clusters, high-growth, business, NDOs and those with a population in excess of 25,000.</a:t>
            </a:r>
          </a:p>
          <a:p>
            <a:pPr marL="171450" indent="-171450">
              <a:buFont typeface="Arial" pitchFamily="34" charset="0"/>
              <a:buChar char="•"/>
            </a:pPr>
            <a:r>
              <a:rPr lang="en-GB" baseline="0" dirty="0" smtClean="0"/>
              <a:t>Aside from financial support, a huge suite of resources is available. Most can be found on MyCommunity.org.uk</a:t>
            </a:r>
          </a:p>
          <a:p>
            <a:pPr marL="0" indent="0">
              <a:buFont typeface="Arial" pitchFamily="34" charset="0"/>
              <a:buNone/>
            </a:pPr>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E1F77D57-1EBB-4C47-88B0-058FF01EBF31}"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1088671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LPA duty to support</a:t>
            </a:r>
            <a:r>
              <a:rPr lang="en-GB" baseline="0" dirty="0" smtClean="0"/>
              <a:t> – organising exam/referendum, but also advising and assisting. </a:t>
            </a:r>
            <a:endParaRPr lang="en-GB" dirty="0" smtClean="0"/>
          </a:p>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34</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smtClean="0"/>
              <a:t>Practical resources available to provide help at every stage of the process.</a:t>
            </a:r>
            <a:endParaRPr lang="en-GB" dirty="0" smtClean="0"/>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1F77D57-1EBB-4C47-88B0-058FF01EBF31}" type="slidenum">
              <a:rPr lang="en-GB" smtClean="0"/>
              <a:t>35</a:t>
            </a:fld>
            <a:endParaRPr lang="en-GB" dirty="0"/>
          </a:p>
        </p:txBody>
      </p:sp>
    </p:spTree>
    <p:extLst>
      <p:ext uri="{BB962C8B-B14F-4D97-AF65-F5344CB8AC3E}">
        <p14:creationId xmlns:p14="http://schemas.microsoft.com/office/powerpoint/2010/main" val="1088671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Over 1800 groups</a:t>
            </a:r>
            <a:r>
              <a:rPr lang="en-GB" baseline="0" dirty="0" smtClean="0"/>
              <a:t> are out there doing the same thing. 200 have plans that have passed examination to learn from.</a:t>
            </a:r>
          </a:p>
          <a:p>
            <a:pPr marL="171450" indent="-171450">
              <a:buFont typeface="Arial" pitchFamily="34" charset="0"/>
              <a:buChar char="•"/>
            </a:pPr>
            <a:r>
              <a:rPr lang="en-GB" baseline="0" dirty="0" smtClean="0"/>
              <a:t>Map shows recently relaunched NP Champions network. 130 individuals at forefront of NP in their areas, volunteering to offer their expertise and experience to local groups. You can find your local Champion via the link in the slide, or email the team to be put in touch.</a:t>
            </a:r>
          </a:p>
          <a:p>
            <a:pPr marL="171450" indent="-171450">
              <a:buFont typeface="Arial" pitchFamily="34" charset="0"/>
              <a:buChar char="•"/>
            </a:pPr>
            <a:r>
              <a:rPr lang="en-GB" baseline="0" dirty="0" smtClean="0"/>
              <a:t>Wherever you are, there’s likely to be similar community, facing similar challenges, or wanting to do similar things.</a:t>
            </a:r>
            <a:endParaRPr lang="en-GB" dirty="0"/>
          </a:p>
        </p:txBody>
      </p:sp>
      <p:sp>
        <p:nvSpPr>
          <p:cNvPr id="4" name="Header Placeholder 3"/>
          <p:cNvSpPr>
            <a:spLocks noGrp="1"/>
          </p:cNvSpPr>
          <p:nvPr>
            <p:ph type="hdr" sz="quarter" idx="10"/>
          </p:nvPr>
        </p:nvSpPr>
        <p:spPr/>
        <p:txBody>
          <a:bodyPr/>
          <a:lstStyle/>
          <a:p>
            <a:pPr>
              <a:defRPr/>
            </a:pPr>
            <a:endParaRPr lang="en-GB" dirty="0">
              <a:solidFill>
                <a:prstClr val="black"/>
              </a:solidFill>
            </a:endParaRPr>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p>
            <a:pPr>
              <a:defRPr/>
            </a:pPr>
            <a:fld id="{CE0FEBC2-8EF8-40DD-9B41-0C95E0956005}" type="slidenum">
              <a:rPr lang="en-GB" smtClean="0">
                <a:solidFill>
                  <a:prstClr val="black"/>
                </a:solidFill>
              </a:rPr>
              <a:pPr>
                <a:defRPr/>
              </a:pPr>
              <a:t>36</a:t>
            </a:fld>
            <a:endParaRPr lang="en-GB" dirty="0">
              <a:solidFill>
                <a:prstClr val="black"/>
              </a:solidFill>
            </a:endParaRPr>
          </a:p>
        </p:txBody>
      </p:sp>
    </p:spTree>
    <p:extLst>
      <p:ext uri="{BB962C8B-B14F-4D97-AF65-F5344CB8AC3E}">
        <p14:creationId xmlns:p14="http://schemas.microsoft.com/office/powerpoint/2010/main" val="2324843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Locality</a:t>
            </a:r>
            <a:r>
              <a:rPr lang="en-GB" baseline="0" dirty="0" smtClean="0"/>
              <a:t> site first stop. </a:t>
            </a:r>
          </a:p>
          <a:p>
            <a:pPr marL="171450" indent="-171450">
              <a:buFont typeface="Arial" pitchFamily="34" charset="0"/>
              <a:buChar char="•"/>
            </a:pPr>
            <a:r>
              <a:rPr lang="en-GB" baseline="0" dirty="0" smtClean="0"/>
              <a:t>Most queries can be answered by planning guidance. We’ve just updated this to clarify the position on several key issues. Particularly on the weight of a NP where there is no 5 YLS,  the evidence needed to support a NP, and the ability for parish councils to create sub-committees. We have also further clarified the issue of a NP coming before a LP is in place.</a:t>
            </a:r>
          </a:p>
          <a:p>
            <a:pPr marL="171450" indent="-171450">
              <a:buFont typeface="Arial" pitchFamily="34" charset="0"/>
              <a:buChar char="•"/>
            </a:pPr>
            <a:r>
              <a:rPr lang="en-GB" baseline="0" dirty="0" smtClean="0"/>
              <a:t>Can also get in touch with team.</a:t>
            </a:r>
          </a:p>
          <a:p>
            <a:pPr marL="171450" indent="-171450">
              <a:buFont typeface="Arial" pitchFamily="34" charset="0"/>
              <a:buChar char="•"/>
            </a:pPr>
            <a:endParaRPr lang="en-GB" baseline="0" dirty="0" smtClean="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84137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6888" y="138113"/>
            <a:ext cx="3648075" cy="2736850"/>
          </a:xfrm>
        </p:spPr>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129CA515-90DD-4F1D-93AD-8543E43050FA}" type="slidenum">
              <a:rPr lang="en-GB" smtClean="0">
                <a:solidFill>
                  <a:prstClr val="black"/>
                </a:solidFill>
              </a:rPr>
              <a:pPr/>
              <a:t>4</a:t>
            </a:fld>
            <a:endParaRPr lang="en-GB" dirty="0">
              <a:solidFill>
                <a:prstClr val="black"/>
              </a:solidFill>
            </a:endParaRPr>
          </a:p>
        </p:txBody>
      </p:sp>
      <p:sp>
        <p:nvSpPr>
          <p:cNvPr id="7" name="Notes Placeholder 2"/>
          <p:cNvSpPr>
            <a:spLocks noGrp="1"/>
          </p:cNvSpPr>
          <p:nvPr>
            <p:ph type="body" idx="1"/>
          </p:nvPr>
        </p:nvSpPr>
        <p:spPr>
          <a:xfrm>
            <a:off x="374501" y="3091111"/>
            <a:ext cx="6048672" cy="4466987"/>
          </a:xfrm>
        </p:spPr>
        <p:txBody>
          <a:bodyPr/>
          <a:lstStyle/>
          <a:p>
            <a:pPr marL="342900" indent="-342900" eaLnBrk="1" hangingPunct="1">
              <a:buFont typeface="Arial" pitchFamily="34" charset="0"/>
              <a:buChar char="•"/>
            </a:pPr>
            <a:r>
              <a:rPr lang="en-US" sz="1200" dirty="0" smtClean="0"/>
              <a:t>How does a NP fit</a:t>
            </a:r>
            <a:r>
              <a:rPr lang="en-US" sz="1200" baseline="0" dirty="0" smtClean="0"/>
              <a:t> into the wider development plan?</a:t>
            </a:r>
          </a:p>
          <a:p>
            <a:pPr marL="342900" indent="-342900" eaLnBrk="1" hangingPunct="1">
              <a:buFont typeface="Arial" pitchFamily="34" charset="0"/>
              <a:buChar char="•"/>
            </a:pPr>
            <a:r>
              <a:rPr lang="en-US" sz="1200" baseline="0" dirty="0" smtClean="0"/>
              <a:t>Once a NP is made, or brought into force, it attains the same legal status as the LP for the area. </a:t>
            </a:r>
          </a:p>
          <a:p>
            <a:pPr marL="342900" indent="-342900" eaLnBrk="1" hangingPunct="1">
              <a:buFont typeface="Arial" pitchFamily="34" charset="0"/>
              <a:buChar char="•"/>
            </a:pPr>
            <a:r>
              <a:rPr lang="en-US" sz="1200" baseline="0" dirty="0" smtClean="0"/>
              <a:t>Planning decisions are made in line with the development plan for the area (i.e. NP and LP), together with any material considerations.</a:t>
            </a:r>
          </a:p>
          <a:p>
            <a:pPr marL="342900" indent="-342900" eaLnBrk="1" hangingPunct="1">
              <a:buFont typeface="Arial" pitchFamily="34" charset="0"/>
              <a:buChar char="•"/>
            </a:pPr>
            <a:r>
              <a:rPr lang="en-US" sz="1200" baseline="0" dirty="0" smtClean="0"/>
              <a:t>This is a first; the likes of Parish Plans which came previously did not have this status.</a:t>
            </a:r>
            <a:endParaRPr lang="en-US" sz="1200" dirty="0"/>
          </a:p>
        </p:txBody>
      </p:sp>
    </p:spTree>
    <p:extLst>
      <p:ext uri="{BB962C8B-B14F-4D97-AF65-F5344CB8AC3E}">
        <p14:creationId xmlns:p14="http://schemas.microsoft.com/office/powerpoint/2010/main" val="5286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dirty="0" smtClean="0"/>
          </a:p>
        </p:txBody>
      </p:sp>
      <p:sp>
        <p:nvSpPr>
          <p:cNvPr id="37892"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7893"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37894"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36F146-F130-4ADA-9118-1BD9FEA0A8ED}" type="slidenum">
              <a:rPr lang="en-GB" smtClean="0">
                <a:solidFill>
                  <a:prstClr val="black"/>
                </a:solidFill>
              </a:rPr>
              <a:pPr eaLnBrk="1" hangingPunct="1"/>
              <a:t>5</a:t>
            </a:fld>
            <a:endParaRPr lang="en-GB" dirty="0" smtClean="0">
              <a:solidFill>
                <a:prstClr val="black"/>
              </a:solidFill>
            </a:endParaRPr>
          </a:p>
        </p:txBody>
      </p:sp>
    </p:spTree>
    <p:extLst>
      <p:ext uri="{BB962C8B-B14F-4D97-AF65-F5344CB8AC3E}">
        <p14:creationId xmlns:p14="http://schemas.microsoft.com/office/powerpoint/2010/main" val="48979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B40BE932-91D6-455C-8371-0CE290550A03}" type="slidenum">
              <a:rPr lang="en-GB">
                <a:solidFill>
                  <a:srgbClr val="000000"/>
                </a:solidFill>
              </a:rPr>
              <a:pPr eaLnBrk="1" hangingPunct="1"/>
              <a:t>6</a:t>
            </a:fld>
            <a:endParaRPr lang="en-GB" dirty="0">
              <a:solidFill>
                <a:srgbClr val="000000"/>
              </a:solidFill>
            </a:endParaRPr>
          </a:p>
        </p:txBody>
      </p:sp>
      <p:sp>
        <p:nvSpPr>
          <p:cNvPr id="31747" name="Rectangle 7"/>
          <p:cNvSpPr txBox="1">
            <a:spLocks noGrp="1" noChangeArrowheads="1"/>
          </p:cNvSpPr>
          <p:nvPr/>
        </p:nvSpPr>
        <p:spPr bwMode="auto">
          <a:xfrm>
            <a:off x="3849689" y="9428165"/>
            <a:ext cx="2946400"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4" tIns="45722" rIns="91444" bIns="4572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0B39337-80C9-4CE1-B2E4-47452433DBDE}" type="slidenum">
              <a:rPr lang="en-GB" altLang="en-US" sz="1200">
                <a:solidFill>
                  <a:srgbClr val="000000"/>
                </a:solidFill>
              </a:rPr>
              <a:pPr algn="r" eaLnBrk="1" hangingPunct="1"/>
              <a:t>6</a:t>
            </a:fld>
            <a:endParaRPr lang="en-GB" altLang="en-US" sz="1200" dirty="0">
              <a:solidFill>
                <a:srgbClr val="000000"/>
              </a:solidFill>
            </a:endParaRPr>
          </a:p>
        </p:txBody>
      </p:sp>
      <p:sp>
        <p:nvSpPr>
          <p:cNvPr id="31748" name="Rectangle 2"/>
          <p:cNvSpPr>
            <a:spLocks noGrp="1" noRot="1" noChangeAspect="1" noChangeArrowheads="1" noTextEdit="1"/>
          </p:cNvSpPr>
          <p:nvPr>
            <p:ph type="sldImg"/>
          </p:nvPr>
        </p:nvSpPr>
        <p:spPr>
          <a:xfrm>
            <a:off x="919163" y="744538"/>
            <a:ext cx="4960937" cy="3721100"/>
          </a:xfrm>
          <a:ln/>
        </p:spPr>
      </p:sp>
      <p:sp>
        <p:nvSpPr>
          <p:cNvPr id="31749" name="Rectangle 3"/>
          <p:cNvSpPr>
            <a:spLocks noGrp="1" noChangeArrowheads="1"/>
          </p:cNvSpPr>
          <p:nvPr>
            <p:ph type="body" idx="1"/>
          </p:nvPr>
        </p:nvSpPr>
        <p:spPr>
          <a:noFill/>
        </p:spPr>
        <p:txBody>
          <a:bodyPr/>
          <a:lstStyle/>
          <a:p>
            <a:pPr marL="171450" indent="-171450">
              <a:buFont typeface="Arial" pitchFamily="34" charset="0"/>
              <a:buChar char="•"/>
            </a:pPr>
            <a:r>
              <a:rPr lang="en-GB" altLang="en-US" dirty="0" smtClean="0"/>
              <a:t>The</a:t>
            </a:r>
            <a:r>
              <a:rPr lang="en-GB" altLang="en-US" baseline="0" dirty="0" smtClean="0"/>
              <a:t> regs came into force in 2012, with a number of ‘frontrunner’ communities leading the way.</a:t>
            </a:r>
          </a:p>
          <a:p>
            <a:pPr marL="171450" indent="-171450">
              <a:buFont typeface="Arial" pitchFamily="34" charset="0"/>
              <a:buChar char="•"/>
            </a:pPr>
            <a:r>
              <a:rPr lang="en-GB" altLang="en-US" baseline="0" dirty="0" smtClean="0"/>
              <a:t>This map shows the level of NP activity by LPA. The darker the area, the more activity. </a:t>
            </a:r>
          </a:p>
          <a:p>
            <a:pPr marL="171450" indent="-171450">
              <a:buFont typeface="Arial" pitchFamily="34" charset="0"/>
              <a:buChar char="•"/>
            </a:pPr>
            <a:r>
              <a:rPr lang="en-GB" altLang="en-US" baseline="0" dirty="0" smtClean="0"/>
              <a:t>The first referendum </a:t>
            </a:r>
            <a:r>
              <a:rPr lang="en-GB" altLang="en-US" dirty="0" smtClean="0"/>
              <a:t>took place in</a:t>
            </a:r>
            <a:r>
              <a:rPr lang="en-GB" altLang="en-US" baseline="0" dirty="0" smtClean="0"/>
              <a:t> Upper Eden, Cumbria in March 2013. 34% of the population, in the most sparsely populated area of England, turned out to vote. 90% of them voted in favour of the plan. </a:t>
            </a:r>
            <a:endParaRPr lang="en-GB" altLang="en-US" dirty="0" smtClean="0"/>
          </a:p>
        </p:txBody>
      </p:sp>
    </p:spTree>
    <p:extLst>
      <p:ext uri="{BB962C8B-B14F-4D97-AF65-F5344CB8AC3E}">
        <p14:creationId xmlns:p14="http://schemas.microsoft.com/office/powerpoint/2010/main" val="73035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D93A9EA3-C83F-428C-88ED-42D9444A1B99}" type="slidenum">
              <a:rPr lang="en-GB">
                <a:solidFill>
                  <a:srgbClr val="000000"/>
                </a:solidFill>
              </a:rPr>
              <a:pPr eaLnBrk="1" hangingPunct="1"/>
              <a:t>7</a:t>
            </a:fld>
            <a:endParaRPr lang="en-GB" dirty="0">
              <a:solidFill>
                <a:srgbClr val="000000"/>
              </a:solidFill>
            </a:endParaRPr>
          </a:p>
        </p:txBody>
      </p:sp>
      <p:sp>
        <p:nvSpPr>
          <p:cNvPr id="33795" name="Rectangle 7"/>
          <p:cNvSpPr txBox="1">
            <a:spLocks noGrp="1" noChangeArrowheads="1"/>
          </p:cNvSpPr>
          <p:nvPr/>
        </p:nvSpPr>
        <p:spPr bwMode="auto">
          <a:xfrm>
            <a:off x="3849689" y="9428165"/>
            <a:ext cx="2946400"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4" tIns="45722" rIns="91444" bIns="4572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D89C4BD-7398-4285-8E4E-1531F7D3572E}" type="slidenum">
              <a:rPr lang="en-GB" altLang="en-US" sz="1200">
                <a:solidFill>
                  <a:srgbClr val="000000"/>
                </a:solidFill>
              </a:rPr>
              <a:pPr algn="r" eaLnBrk="1" hangingPunct="1"/>
              <a:t>7</a:t>
            </a:fld>
            <a:endParaRPr lang="en-GB" altLang="en-US" sz="1200" dirty="0">
              <a:solidFill>
                <a:srgbClr val="000000"/>
              </a:solidFill>
            </a:endParaRPr>
          </a:p>
        </p:txBody>
      </p:sp>
      <p:sp>
        <p:nvSpPr>
          <p:cNvPr id="33796" name="Rectangle 2"/>
          <p:cNvSpPr>
            <a:spLocks noGrp="1" noRot="1" noChangeAspect="1" noChangeArrowheads="1" noTextEdit="1"/>
          </p:cNvSpPr>
          <p:nvPr>
            <p:ph type="sldImg"/>
          </p:nvPr>
        </p:nvSpPr>
        <p:spPr>
          <a:xfrm>
            <a:off x="919163" y="744538"/>
            <a:ext cx="4960937" cy="3721100"/>
          </a:xfrm>
          <a:ln/>
        </p:spPr>
      </p:sp>
      <p:sp>
        <p:nvSpPr>
          <p:cNvPr id="33797" name="Rectangle 3"/>
          <p:cNvSpPr>
            <a:spLocks noGrp="1" noChangeArrowheads="1"/>
          </p:cNvSpPr>
          <p:nvPr>
            <p:ph type="body" idx="1"/>
          </p:nvPr>
        </p:nvSpPr>
        <p:spPr>
          <a:noFill/>
        </p:spPr>
        <p:txBody>
          <a:bodyPr/>
          <a:lstStyle/>
          <a:p>
            <a:r>
              <a:rPr lang="en-GB" altLang="en-US" dirty="0" smtClean="0"/>
              <a:t>And by March 2014 we hit double figures,</a:t>
            </a:r>
            <a:r>
              <a:rPr lang="en-GB" altLang="en-US" baseline="0" dirty="0" smtClean="0"/>
              <a:t> and you can see a lot more activity generally. </a:t>
            </a:r>
            <a:endParaRPr lang="en-GB" altLang="en-US" dirty="0" smtClean="0"/>
          </a:p>
        </p:txBody>
      </p:sp>
    </p:spTree>
    <p:extLst>
      <p:ext uri="{BB962C8B-B14F-4D97-AF65-F5344CB8AC3E}">
        <p14:creationId xmlns:p14="http://schemas.microsoft.com/office/powerpoint/2010/main" val="829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FA2133A5-2788-47B8-8AAD-C0FD910F6A9C}" type="slidenum">
              <a:rPr lang="en-GB">
                <a:solidFill>
                  <a:srgbClr val="000000"/>
                </a:solidFill>
              </a:rPr>
              <a:pPr eaLnBrk="1" hangingPunct="1"/>
              <a:t>8</a:t>
            </a:fld>
            <a:endParaRPr lang="en-GB" dirty="0">
              <a:solidFill>
                <a:srgbClr val="000000"/>
              </a:solidFill>
            </a:endParaRPr>
          </a:p>
        </p:txBody>
      </p:sp>
      <p:sp>
        <p:nvSpPr>
          <p:cNvPr id="34819" name="Rectangle 7"/>
          <p:cNvSpPr txBox="1">
            <a:spLocks noGrp="1" noChangeArrowheads="1"/>
          </p:cNvSpPr>
          <p:nvPr/>
        </p:nvSpPr>
        <p:spPr bwMode="auto">
          <a:xfrm>
            <a:off x="3849689" y="9428165"/>
            <a:ext cx="2946400"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4" tIns="45722" rIns="91444" bIns="45722"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18F4F7E-7713-4E9F-B96F-A483128C9D55}" type="slidenum">
              <a:rPr lang="en-GB" altLang="en-US" sz="1200">
                <a:solidFill>
                  <a:srgbClr val="000000"/>
                </a:solidFill>
              </a:rPr>
              <a:pPr algn="r" eaLnBrk="1" hangingPunct="1"/>
              <a:t>8</a:t>
            </a:fld>
            <a:endParaRPr lang="en-GB" altLang="en-US" sz="1200" dirty="0">
              <a:solidFill>
                <a:srgbClr val="000000"/>
              </a:solidFill>
            </a:endParaRPr>
          </a:p>
        </p:txBody>
      </p:sp>
      <p:sp>
        <p:nvSpPr>
          <p:cNvPr id="34820" name="Rectangle 2"/>
          <p:cNvSpPr>
            <a:spLocks noGrp="1" noRot="1" noChangeAspect="1" noChangeArrowheads="1" noTextEdit="1"/>
          </p:cNvSpPr>
          <p:nvPr>
            <p:ph type="sldImg"/>
          </p:nvPr>
        </p:nvSpPr>
        <p:spPr>
          <a:xfrm>
            <a:off x="919163" y="744538"/>
            <a:ext cx="4960937" cy="3721100"/>
          </a:xfrm>
          <a:ln/>
        </p:spPr>
      </p:sp>
      <p:sp>
        <p:nvSpPr>
          <p:cNvPr id="34821" name="Rectangle 3"/>
          <p:cNvSpPr>
            <a:spLocks noGrp="1" noChangeArrowheads="1"/>
          </p:cNvSpPr>
          <p:nvPr>
            <p:ph type="body" idx="1"/>
          </p:nvPr>
        </p:nvSpPr>
        <p:spPr>
          <a:noFill/>
        </p:spPr>
        <p:txBody>
          <a:bodyPr/>
          <a:lstStyle/>
          <a:p>
            <a:pPr marL="171450" indent="-171450">
              <a:buFont typeface="Arial" pitchFamily="34" charset="0"/>
              <a:buChar char="•"/>
            </a:pPr>
            <a:r>
              <a:rPr lang="en-GB" altLang="en-US" dirty="0" smtClean="0"/>
              <a:t>And fast forwarding to today, over 160 neighbourhood planning</a:t>
            </a:r>
            <a:r>
              <a:rPr lang="en-GB" altLang="en-US" baseline="0" dirty="0" smtClean="0"/>
              <a:t> referendums have been held, all of them successful. </a:t>
            </a:r>
          </a:p>
          <a:p>
            <a:pPr marL="171450" indent="-171450">
              <a:buFont typeface="Arial" pitchFamily="34" charset="0"/>
              <a:buChar char="•"/>
            </a:pPr>
            <a:r>
              <a:rPr lang="en-GB" altLang="en-US" baseline="0" dirty="0" smtClean="0"/>
              <a:t>1,800 communities nationwide have begun the NP process – that covers nearly 10 million people, or 18% of the population of England. </a:t>
            </a:r>
            <a:endParaRPr lang="en-GB" altLang="en-US" dirty="0" smtClean="0"/>
          </a:p>
        </p:txBody>
      </p:sp>
    </p:spTree>
    <p:extLst>
      <p:ext uri="{BB962C8B-B14F-4D97-AF65-F5344CB8AC3E}">
        <p14:creationId xmlns:p14="http://schemas.microsoft.com/office/powerpoint/2010/main" val="195880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9163" y="744538"/>
            <a:ext cx="4960937" cy="3721100"/>
          </a:xfrm>
          <a:ln/>
        </p:spPr>
      </p:sp>
      <p:sp>
        <p:nvSpPr>
          <p:cNvPr id="51203" name="Notes Placeholder 2"/>
          <p:cNvSpPr>
            <a:spLocks noGrp="1"/>
          </p:cNvSpPr>
          <p:nvPr>
            <p:ph type="body" idx="1"/>
          </p:nvPr>
        </p:nvSpPr>
        <p:spPr>
          <a:noFill/>
        </p:spPr>
        <p:txBody>
          <a:bodyPr/>
          <a:lstStyle/>
          <a:p>
            <a:pPr marL="342900" indent="-342900" eaLnBrk="1" hangingPunct="1">
              <a:buFont typeface="Arial" pitchFamily="34" charset="0"/>
              <a:buChar char="•"/>
            </a:pPr>
            <a:r>
              <a:rPr lang="en-US" sz="2000" dirty="0" smtClean="0"/>
              <a:t>Designation is the first formal step, and the first decision</a:t>
            </a:r>
            <a:r>
              <a:rPr lang="en-US" sz="2000" baseline="0" dirty="0" smtClean="0"/>
              <a:t> the LPA has to make. </a:t>
            </a:r>
          </a:p>
          <a:p>
            <a:pPr marL="342900" indent="-342900" eaLnBrk="1" hangingPunct="1">
              <a:buFont typeface="Arial" pitchFamily="34" charset="0"/>
              <a:buChar char="•"/>
            </a:pPr>
            <a:r>
              <a:rPr lang="en-US" sz="2000" baseline="0" dirty="0" smtClean="0"/>
              <a:t>Over two thirds of LPAs have now designated at least one area for NP.</a:t>
            </a:r>
          </a:p>
          <a:p>
            <a:pPr marL="342900" indent="-342900" eaLnBrk="1" hangingPunct="1">
              <a:buFont typeface="Arial" pitchFamily="34" charset="0"/>
              <a:buChar char="•"/>
            </a:pPr>
            <a:r>
              <a:rPr lang="en-US" sz="2000" baseline="0" dirty="0" smtClean="0"/>
              <a:t>[ask parishes/forums]</a:t>
            </a:r>
          </a:p>
          <a:p>
            <a:pPr marL="342900" indent="-342900" eaLnBrk="1" hangingPunct="1">
              <a:buFont typeface="Arial" pitchFamily="34" charset="0"/>
              <a:buChar char="•"/>
            </a:pPr>
            <a:r>
              <a:rPr lang="en-US" sz="2000" baseline="0" dirty="0" smtClean="0"/>
              <a:t>In areas that have one, the parish council will automatically be the qualifying body. </a:t>
            </a:r>
          </a:p>
          <a:p>
            <a:pPr marL="342900" indent="-342900" eaLnBrk="1" hangingPunct="1">
              <a:buFont typeface="Arial" pitchFamily="34" charset="0"/>
              <a:buChar char="•"/>
            </a:pPr>
            <a:r>
              <a:rPr lang="en-US" sz="2000" baseline="0" dirty="0" smtClean="0"/>
              <a:t>It is generally assumed that the boundary will follow that of the parish, around 90% do. [mention Housing Bill reforms]</a:t>
            </a:r>
          </a:p>
          <a:p>
            <a:pPr marL="342900" indent="-342900" eaLnBrk="1" hangingPunct="1">
              <a:buFont typeface="Arial" pitchFamily="34" charset="0"/>
              <a:buChar char="•"/>
            </a:pPr>
            <a:r>
              <a:rPr lang="en-US" sz="2000" baseline="0" dirty="0" smtClean="0"/>
              <a:t>In unparished areas, a Neighbourhood Forum will need to be set up [21 members, open membership etc]. Top right shows Exeter St James, which follows the ward boundary.</a:t>
            </a:r>
          </a:p>
          <a:p>
            <a:pPr marL="342900" indent="-342900" eaLnBrk="1" hangingPunct="1">
              <a:buFont typeface="Arial" pitchFamily="34" charset="0"/>
              <a:buChar char="•"/>
            </a:pPr>
            <a:r>
              <a:rPr lang="en-US" sz="2000" baseline="0" dirty="0" smtClean="0"/>
              <a:t>Other parishes may decide to work together in a cluster, like in the bottom picture. There is extra support available for parishes that decide to do so.</a:t>
            </a:r>
            <a:endParaRPr lang="en-US" sz="2000" dirty="0"/>
          </a:p>
        </p:txBody>
      </p:sp>
      <p:sp>
        <p:nvSpPr>
          <p:cNvPr id="51204" name="Header Placeholder 3"/>
          <p:cNvSpPr>
            <a:spLocks noGrp="1"/>
          </p:cNvSpPr>
          <p:nvPr>
            <p:ph type="hdr" sz="quarter"/>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5" name="Footer Placeholder 4"/>
          <p:cNvSpPr>
            <a:spLocks noGrp="1"/>
          </p:cNvSpPr>
          <p:nvPr>
            <p:ph type="ftr" sz="quarter" idx="4"/>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endParaRPr lang="en-US" dirty="0" smtClean="0">
              <a:solidFill>
                <a:prstClr val="black"/>
              </a:solidFill>
            </a:endParaRPr>
          </a:p>
        </p:txBody>
      </p:sp>
      <p:sp>
        <p:nvSpPr>
          <p:cNvPr id="51206" name="Slide Number Placeholder 5"/>
          <p:cNvSpPr>
            <a:spLocks noGrp="1"/>
          </p:cNvSpPr>
          <p:nvPr>
            <p:ph type="sldNum" sz="quarter" idx="5"/>
          </p:nvPr>
        </p:nvSpPr>
        <p:spPr>
          <a:noFill/>
        </p:spPr>
        <p:txBody>
          <a:bodyPr/>
          <a:lstStyle>
            <a:lvl1pPr eaLnBrk="0" hangingPunct="0">
              <a:defRPr>
                <a:solidFill>
                  <a:schemeClr val="tx1"/>
                </a:solidFill>
                <a:latin typeface="Arial" charset="0"/>
              </a:defRPr>
            </a:lvl1pPr>
            <a:lvl2pPr marL="743024" indent="-285779" eaLnBrk="0" hangingPunct="0">
              <a:defRPr>
                <a:solidFill>
                  <a:schemeClr val="tx1"/>
                </a:solidFill>
                <a:latin typeface="Arial" charset="0"/>
              </a:defRPr>
            </a:lvl2pPr>
            <a:lvl3pPr marL="1143114" indent="-228623" eaLnBrk="0" hangingPunct="0">
              <a:defRPr>
                <a:solidFill>
                  <a:schemeClr val="tx1"/>
                </a:solidFill>
                <a:latin typeface="Arial" charset="0"/>
              </a:defRPr>
            </a:lvl3pPr>
            <a:lvl4pPr marL="1600360" indent="-228623" eaLnBrk="0" hangingPunct="0">
              <a:defRPr>
                <a:solidFill>
                  <a:schemeClr val="tx1"/>
                </a:solidFill>
                <a:latin typeface="Arial" charset="0"/>
              </a:defRPr>
            </a:lvl4pPr>
            <a:lvl5pPr marL="2057606" indent="-228623" eaLnBrk="0" hangingPunct="0">
              <a:defRPr>
                <a:solidFill>
                  <a:schemeClr val="tx1"/>
                </a:solidFill>
                <a:latin typeface="Arial" charset="0"/>
              </a:defRPr>
            </a:lvl5pPr>
            <a:lvl6pPr marL="2514851" indent="-228623" eaLnBrk="0" fontAlgn="base" hangingPunct="0">
              <a:spcBef>
                <a:spcPct val="0"/>
              </a:spcBef>
              <a:spcAft>
                <a:spcPct val="0"/>
              </a:spcAft>
              <a:defRPr>
                <a:solidFill>
                  <a:schemeClr val="tx1"/>
                </a:solidFill>
                <a:latin typeface="Arial" charset="0"/>
              </a:defRPr>
            </a:lvl6pPr>
            <a:lvl7pPr marL="2972097" indent="-228623" eaLnBrk="0" fontAlgn="base" hangingPunct="0">
              <a:spcBef>
                <a:spcPct val="0"/>
              </a:spcBef>
              <a:spcAft>
                <a:spcPct val="0"/>
              </a:spcAft>
              <a:defRPr>
                <a:solidFill>
                  <a:schemeClr val="tx1"/>
                </a:solidFill>
                <a:latin typeface="Arial" charset="0"/>
              </a:defRPr>
            </a:lvl7pPr>
            <a:lvl8pPr marL="3429343" indent="-228623" eaLnBrk="0" fontAlgn="base" hangingPunct="0">
              <a:spcBef>
                <a:spcPct val="0"/>
              </a:spcBef>
              <a:spcAft>
                <a:spcPct val="0"/>
              </a:spcAft>
              <a:defRPr>
                <a:solidFill>
                  <a:schemeClr val="tx1"/>
                </a:solidFill>
                <a:latin typeface="Arial" charset="0"/>
              </a:defRPr>
            </a:lvl8pPr>
            <a:lvl9pPr marL="3886589" indent="-228623" eaLnBrk="0" fontAlgn="base" hangingPunct="0">
              <a:spcBef>
                <a:spcPct val="0"/>
              </a:spcBef>
              <a:spcAft>
                <a:spcPct val="0"/>
              </a:spcAft>
              <a:defRPr>
                <a:solidFill>
                  <a:schemeClr val="tx1"/>
                </a:solidFill>
                <a:latin typeface="Arial" charset="0"/>
              </a:defRPr>
            </a:lvl9pPr>
          </a:lstStyle>
          <a:p>
            <a:pPr eaLnBrk="1" hangingPunct="1"/>
            <a:fld id="{7B58CF7F-8EE4-4873-B302-8881AB05B2D0}" type="slidenum">
              <a:rPr lang="en-GB" smtClean="0">
                <a:solidFill>
                  <a:prstClr val="black"/>
                </a:solidFill>
              </a:rPr>
              <a:pPr eaLnBrk="1" hangingPunct="1"/>
              <a:t>9</a:t>
            </a:fld>
            <a:endParaRPr lang="en-GB" dirty="0" smtClean="0">
              <a:solidFill>
                <a:prstClr val="black"/>
              </a:solidFill>
            </a:endParaRPr>
          </a:p>
        </p:txBody>
      </p:sp>
    </p:spTree>
    <p:extLst>
      <p:ext uri="{BB962C8B-B14F-4D97-AF65-F5344CB8AC3E}">
        <p14:creationId xmlns:p14="http://schemas.microsoft.com/office/powerpoint/2010/main" val="77522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0024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74616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91597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96040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18097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5788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01315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D34D6016-FE9D-4001-B043-498CF8A7C440}"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18809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870834E7-414E-4F9D-91BD-D1B7E60A476E}"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6345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B86DB6C8-E514-43C6-8D6A-4546BAFDFCDC}"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665056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1726640F-3318-4889-B28B-FDD983ECB034}"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929781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p>
            <a:pPr>
              <a:defRPr/>
            </a:pPr>
            <a:fld id="{7D3537E6-7E39-4DEC-980F-07158291A7C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93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79789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p>
            <a:pPr>
              <a:defRPr/>
            </a:pPr>
            <a:fld id="{3B683AD4-4A49-47E9-A4D7-B28BC212DDEC}"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832813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p>
            <a:pPr>
              <a:defRPr/>
            </a:pPr>
            <a:fld id="{20DF523C-4DBD-4351-A718-3D19B44E6216}"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74561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C0E7D95A-8345-4FBD-88B6-380AF1CDFE11}"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086984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F7EB6211-7439-44A1-BAC9-20FDEB5B063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634492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01DBC2FA-BE02-439F-9B19-5696742F64FB}"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053041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F9559715-0680-4670-91A9-38E174911BD9}"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077852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12557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33483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8004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687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9A9C67-D3F4-49EE-8017-AC8B2FE500B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827731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18260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02855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60007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488807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26785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798722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583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5D110B-F3CD-4179-9A02-D13B381106C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92122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341E3A-2771-44CC-8CEC-63CFCD4FE6B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1935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A0C68-283D-4BAC-BC2F-C29A31DC36C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3574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5E618B-1379-4710-935A-5B7E828B453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1180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8A83B-CACB-4C1A-9100-2F0F07E088C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608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A4FC64-FB4B-4168-8C63-992A215473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5423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0A81AE-FDD7-4372-865F-896D01960D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3217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406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E62158-84BC-472C-A32F-B7921F72FAF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964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924300-8E4E-473F-A61F-8BD0BA5F24C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65695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43040D-2A8A-4B1F-AE7A-09A2A1C8B0F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1008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C6A738-3332-4B99-BD96-2B86DAC42B9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4376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9A9C67-D3F4-49EE-8017-AC8B2FE500B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67180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5D110B-F3CD-4179-9A02-D13B381106C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43065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341E3A-2771-44CC-8CEC-63CFCD4FE6B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85930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A0C68-283D-4BAC-BC2F-C29A31DC36C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67221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5E618B-1379-4710-935A-5B7E828B453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8323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8A83B-CACB-4C1A-9100-2F0F07E088C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5788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8713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A4FC64-FB4B-4168-8C63-992A215473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3329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0A81AE-FDD7-4372-865F-896D01960D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09963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E62158-84BC-472C-A32F-B7921F72FAF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4542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924300-8E4E-473F-A61F-8BD0BA5F24C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80166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43040D-2A8A-4B1F-AE7A-09A2A1C8B0F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98188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C6A738-3332-4B99-BD96-2B86DAC42B9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13179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4D6016-FE9D-4001-B043-498CF8A7C44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36470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834E7-414E-4F9D-91BD-D1B7E60A476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43381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DB6C8-E514-43C6-8D6A-4546BAFDFCD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58148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26640F-3318-4889-B28B-FDD983ECB03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4943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917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3537E6-7E39-4DEC-980F-07158291A7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0757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683AD4-4A49-47E9-A4D7-B28BC212DDE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615772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DF523C-4DBD-4351-A718-3D19B44E621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42414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7D95A-8345-4FBD-88B6-380AF1CDFE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4799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EB6211-7439-44A1-BAC9-20FDEB5B06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8718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DBC2FA-BE02-439F-9B19-5696742F64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10712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559715-0680-4670-91A9-38E174911B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30849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8DF7D5-C609-48D9-95D4-C667FCB717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43911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4D6016-FE9D-4001-B043-498CF8A7C44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2624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834E7-414E-4F9D-91BD-D1B7E60A476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117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3638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6DB6C8-E514-43C6-8D6A-4546BAFDFCD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846893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26640F-3318-4889-B28B-FDD983ECB03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93651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3537E6-7E39-4DEC-980F-07158291A7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60596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B683AD4-4A49-47E9-A4D7-B28BC212DDE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78171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DF523C-4DBD-4351-A718-3D19B44E621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79984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7D95A-8345-4FBD-88B6-380AF1CDFE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20971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EB6211-7439-44A1-BAC9-20FDEB5B06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34769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DBC2FA-BE02-439F-9B19-5696742F64F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07867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559715-0680-4670-91A9-38E174911B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67210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8DF7D5-C609-48D9-95D4-C667FCB717F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661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54670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20C1E6E-5ABA-4F08-9B05-8BF743BBFD2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639968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1E13AE7-3604-4BD5-8908-4991F1ED7D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71939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6C2A143-36D8-4649-A425-BF5F824C4AC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30490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52500" y="1981200"/>
            <a:ext cx="36718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6788" y="1981200"/>
            <a:ext cx="36734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3356EF-F12B-4138-A988-8BDAD7145F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83281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A6598CE-11D8-407C-A28D-9DCB8645397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10597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81A5AA35-CDF2-477F-8BB7-9FF41E43271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05868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B7D59B8-9C6D-4FEA-BC15-83C3870549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996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AF12A1B-0F93-4D65-9CEA-80872CF14CC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67921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76F90D8-935C-4687-A02F-DBAF9696889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68297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A854E7B-AADD-475A-A82E-C658222B17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5630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268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582613"/>
            <a:ext cx="1873250" cy="5513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52500" y="582613"/>
            <a:ext cx="5472113" cy="551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A8B75A3-87D7-41C0-AB8F-D681D99D11D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56451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C65C2-D4BD-4EBF-8271-32F24808966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892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D5D02D-BC29-466B-A0E0-2C9640CEEAB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52846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C4873A-859B-43EA-AC5D-9560BFA07A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79098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4A498-6CCF-4DC1-B1B8-C8E7C23B268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87990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93E5B9-1A15-46C5-9C80-24E0F042785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019200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452010-632F-475E-A515-2E47009F95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68868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EB9306-D9A1-41DA-8028-B4B0012A32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3774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7B7871-4E4C-4921-B716-AE505AA47BB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35278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FD906E-EA67-47CE-8590-341C7F7CCCE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1106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27742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18002-B3EB-47B8-A1AE-A1DECB099E1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53813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FB0534-CA89-493F-92E4-FFA6CFC9E7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317220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5A4789-A5F5-41CB-B860-63CC70DEC0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798923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D34D6016-FE9D-4001-B043-498CF8A7C440}"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4824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870834E7-414E-4F9D-91BD-D1B7E60A476E}"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72593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B86DB6C8-E514-43C6-8D6A-4546BAFDFCDC}"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017987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1726640F-3318-4889-B28B-FDD983ECB034}"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416628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GB" dirty="0">
              <a:solidFill>
                <a:srgbClr val="000000"/>
              </a:solidFill>
            </a:endParaRPr>
          </a:p>
        </p:txBody>
      </p:sp>
      <p:sp>
        <p:nvSpPr>
          <p:cNvPr id="8" name="Footer Placeholder 7"/>
          <p:cNvSpPr>
            <a:spLocks noGrp="1"/>
          </p:cNvSpPr>
          <p:nvPr>
            <p:ph type="ftr" sz="quarter" idx="11"/>
          </p:nvPr>
        </p:nvSpPr>
        <p:spPr/>
        <p:txBody>
          <a:bodyPr/>
          <a:lstStyle/>
          <a:p>
            <a:pPr>
              <a:defRPr/>
            </a:pPr>
            <a:endParaRPr lang="en-GB" dirty="0">
              <a:solidFill>
                <a:srgbClr val="000000"/>
              </a:solidFill>
            </a:endParaRPr>
          </a:p>
        </p:txBody>
      </p:sp>
      <p:sp>
        <p:nvSpPr>
          <p:cNvPr id="9" name="Slide Number Placeholder 8"/>
          <p:cNvSpPr>
            <a:spLocks noGrp="1"/>
          </p:cNvSpPr>
          <p:nvPr>
            <p:ph type="sldNum" sz="quarter" idx="12"/>
          </p:nvPr>
        </p:nvSpPr>
        <p:spPr/>
        <p:txBody>
          <a:bodyPr/>
          <a:lstStyle/>
          <a:p>
            <a:pPr>
              <a:defRPr/>
            </a:pPr>
            <a:fld id="{7D3537E6-7E39-4DEC-980F-07158291A7C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89637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solidFill>
                <a:srgbClr val="000000"/>
              </a:solidFill>
            </a:endParaRPr>
          </a:p>
        </p:txBody>
      </p:sp>
      <p:sp>
        <p:nvSpPr>
          <p:cNvPr id="4" name="Footer Placeholder 3"/>
          <p:cNvSpPr>
            <a:spLocks noGrp="1"/>
          </p:cNvSpPr>
          <p:nvPr>
            <p:ph type="ftr" sz="quarter" idx="11"/>
          </p:nvPr>
        </p:nvSpPr>
        <p:spPr/>
        <p:txBody>
          <a:bodyPr/>
          <a:lstStyle/>
          <a:p>
            <a:pPr>
              <a:defRPr/>
            </a:pPr>
            <a:endParaRPr lang="en-GB" dirty="0">
              <a:solidFill>
                <a:srgbClr val="000000"/>
              </a:solidFill>
            </a:endParaRPr>
          </a:p>
        </p:txBody>
      </p:sp>
      <p:sp>
        <p:nvSpPr>
          <p:cNvPr id="5" name="Slide Number Placeholder 4"/>
          <p:cNvSpPr>
            <a:spLocks noGrp="1"/>
          </p:cNvSpPr>
          <p:nvPr>
            <p:ph type="sldNum" sz="quarter" idx="12"/>
          </p:nvPr>
        </p:nvSpPr>
        <p:spPr/>
        <p:txBody>
          <a:bodyPr/>
          <a:lstStyle/>
          <a:p>
            <a:pPr>
              <a:defRPr/>
            </a:pPr>
            <a:fld id="{3B683AD4-4A49-47E9-A4D7-B28BC212DDEC}"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710357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solidFill>
                <a:srgbClr val="000000"/>
              </a:solidFill>
            </a:endParaRPr>
          </a:p>
        </p:txBody>
      </p:sp>
      <p:sp>
        <p:nvSpPr>
          <p:cNvPr id="3" name="Footer Placeholder 2"/>
          <p:cNvSpPr>
            <a:spLocks noGrp="1"/>
          </p:cNvSpPr>
          <p:nvPr>
            <p:ph type="ftr" sz="quarter" idx="11"/>
          </p:nvPr>
        </p:nvSpPr>
        <p:spPr/>
        <p:txBody>
          <a:bodyPr/>
          <a:lstStyle/>
          <a:p>
            <a:pPr>
              <a:defRPr/>
            </a:pPr>
            <a:endParaRPr lang="en-GB" dirty="0">
              <a:solidFill>
                <a:srgbClr val="000000"/>
              </a:solidFill>
            </a:endParaRPr>
          </a:p>
        </p:txBody>
      </p:sp>
      <p:sp>
        <p:nvSpPr>
          <p:cNvPr id="4" name="Slide Number Placeholder 3"/>
          <p:cNvSpPr>
            <a:spLocks noGrp="1"/>
          </p:cNvSpPr>
          <p:nvPr>
            <p:ph type="sldNum" sz="quarter" idx="12"/>
          </p:nvPr>
        </p:nvSpPr>
        <p:spPr/>
        <p:txBody>
          <a:bodyPr/>
          <a:lstStyle/>
          <a:p>
            <a:pPr>
              <a:defRPr/>
            </a:pPr>
            <a:fld id="{20DF523C-4DBD-4351-A718-3D19B44E6216}"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7078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1579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C0E7D95A-8345-4FBD-88B6-380AF1CDFE11}"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927443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solidFill>
                <a:srgbClr val="000000"/>
              </a:solidFill>
            </a:endParaRPr>
          </a:p>
        </p:txBody>
      </p:sp>
      <p:sp>
        <p:nvSpPr>
          <p:cNvPr id="6" name="Footer Placeholder 5"/>
          <p:cNvSpPr>
            <a:spLocks noGrp="1"/>
          </p:cNvSpPr>
          <p:nvPr>
            <p:ph type="ftr" sz="quarter" idx="11"/>
          </p:nvPr>
        </p:nvSpPr>
        <p:spPr/>
        <p:txBody>
          <a:bodyPr/>
          <a:lstStyle/>
          <a:p>
            <a:pPr>
              <a:defRPr/>
            </a:pPr>
            <a:endParaRPr lang="en-GB" dirty="0">
              <a:solidFill>
                <a:srgbClr val="000000"/>
              </a:solidFill>
            </a:endParaRPr>
          </a:p>
        </p:txBody>
      </p:sp>
      <p:sp>
        <p:nvSpPr>
          <p:cNvPr id="7" name="Slide Number Placeholder 6"/>
          <p:cNvSpPr>
            <a:spLocks noGrp="1"/>
          </p:cNvSpPr>
          <p:nvPr>
            <p:ph type="sldNum" sz="quarter" idx="12"/>
          </p:nvPr>
        </p:nvSpPr>
        <p:spPr/>
        <p:txBody>
          <a:bodyPr/>
          <a:lstStyle/>
          <a:p>
            <a:pPr>
              <a:defRPr/>
            </a:pPr>
            <a:fld id="{F7EB6211-7439-44A1-BAC9-20FDEB5B0632}"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216798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01DBC2FA-BE02-439F-9B19-5696742F64FB}"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136999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GB" dirty="0">
              <a:solidFill>
                <a:srgbClr val="000000"/>
              </a:solidFill>
            </a:endParaRPr>
          </a:p>
        </p:txBody>
      </p:sp>
      <p:sp>
        <p:nvSpPr>
          <p:cNvPr id="5" name="Footer Placeholder 4"/>
          <p:cNvSpPr>
            <a:spLocks noGrp="1"/>
          </p:cNvSpPr>
          <p:nvPr>
            <p:ph type="ftr" sz="quarter" idx="11"/>
          </p:nvPr>
        </p:nvSpPr>
        <p:spPr/>
        <p:txBody>
          <a:bodyPr/>
          <a:lstStyle/>
          <a:p>
            <a:pPr>
              <a:defRPr/>
            </a:pPr>
            <a:endParaRPr lang="en-GB" dirty="0">
              <a:solidFill>
                <a:srgbClr val="000000"/>
              </a:solidFill>
            </a:endParaRPr>
          </a:p>
        </p:txBody>
      </p:sp>
      <p:sp>
        <p:nvSpPr>
          <p:cNvPr id="6" name="Slide Number Placeholder 5"/>
          <p:cNvSpPr>
            <a:spLocks noGrp="1"/>
          </p:cNvSpPr>
          <p:nvPr>
            <p:ph type="sldNum" sz="quarter" idx="12"/>
          </p:nvPr>
        </p:nvSpPr>
        <p:spPr/>
        <p:txBody>
          <a:bodyPr/>
          <a:lstStyle/>
          <a:p>
            <a:pPr>
              <a:defRPr/>
            </a:pPr>
            <a:fld id="{F9559715-0680-4670-91A9-38E174911BD9}"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39407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31743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43012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98095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0270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0712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EA85EF-4AC0-4D98-B9A8-0479E871A937}" type="datetimeFigureOut">
              <a:rPr lang="en-GB" smtClean="0">
                <a:solidFill>
                  <a:prstClr val="black">
                    <a:tint val="75000"/>
                  </a:prstClr>
                </a:solidFill>
              </a:rPr>
              <a:pPr/>
              <a:t>22/08/2016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6C4DB2C-7EFC-4C32-8C5A-9C035C700F4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552850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theme" Target="../theme/theme10.xml"/><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1.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theme" Target="../theme/theme8.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theme" Target="../theme/theme9.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EA85EF-4AC0-4D98-B9A8-0479E871A937}" type="datetimeFigureOut">
              <a:rPr lang="en-GB" smtClean="0">
                <a:solidFill>
                  <a:prstClr val="black">
                    <a:tint val="75000"/>
                  </a:prstClr>
                </a:solidFill>
                <a:latin typeface="Arial"/>
              </a:rPr>
              <a:pPr fontAlgn="auto">
                <a:spcBef>
                  <a:spcPts val="0"/>
                </a:spcBef>
                <a:spcAft>
                  <a:spcPts val="0"/>
                </a:spcAft>
              </a:pPr>
              <a:t>22/08/2016</a:t>
            </a:fld>
            <a:endParaRPr lang="en-GB"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C4DB2C-7EFC-4C32-8C5A-9C035C700F41}" type="slidenum">
              <a:rPr lang="en-GB" smtClean="0">
                <a:solidFill>
                  <a:prstClr val="black">
                    <a:tint val="75000"/>
                  </a:prstClr>
                </a:solidFill>
                <a:latin typeface="Arial"/>
              </a:rPr>
              <a:pPr fontAlgn="auto">
                <a:spcBef>
                  <a:spcPts val="0"/>
                </a:spcBef>
                <a:spcAft>
                  <a:spcPts val="0"/>
                </a:spcAft>
              </a:pPr>
              <a:t>‹#›</a:t>
            </a:fld>
            <a:endParaRPr lang="en-GB" dirty="0">
              <a:solidFill>
                <a:prstClr val="black">
                  <a:tint val="75000"/>
                </a:prstClr>
              </a:solidFill>
              <a:latin typeface="Arial"/>
            </a:endParaRPr>
          </a:p>
        </p:txBody>
      </p:sp>
    </p:spTree>
    <p:extLst>
      <p:ext uri="{BB962C8B-B14F-4D97-AF65-F5344CB8AC3E}">
        <p14:creationId xmlns:p14="http://schemas.microsoft.com/office/powerpoint/2010/main" val="2951610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63C92-36C2-4FCF-BD79-810766C80A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945117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C4DB2C-7EFC-4C32-8C5A-9C035C700F41}" type="slidenum">
              <a:rPr lang="en-GB" smtClean="0">
                <a:solidFill>
                  <a:prstClr val="black">
                    <a:tint val="75000"/>
                  </a:prstClr>
                </a:solidFill>
                <a:latin typeface="Arial"/>
              </a:rPr>
              <a:pPr fontAlgn="auto">
                <a:spcBef>
                  <a:spcPts val="0"/>
                </a:spcBef>
                <a:spcAft>
                  <a:spcPts val="0"/>
                </a:spcAft>
              </a:pPr>
              <a:t>‹#›</a:t>
            </a:fld>
            <a:endParaRPr lang="en-GB" dirty="0">
              <a:solidFill>
                <a:prstClr val="black">
                  <a:tint val="75000"/>
                </a:prstClr>
              </a:solidFill>
              <a:latin typeface="Arial"/>
            </a:endParaRPr>
          </a:p>
        </p:txBody>
      </p:sp>
    </p:spTree>
    <p:extLst>
      <p:ext uri="{BB962C8B-B14F-4D97-AF65-F5344CB8AC3E}">
        <p14:creationId xmlns:p14="http://schemas.microsoft.com/office/powerpoint/2010/main" val="165480920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456F54D-38BB-47B4-99B0-7B66396B6E7A}" type="slidenum">
              <a:rPr lang="en-GB">
                <a:solidFill>
                  <a:srgbClr val="000000"/>
                </a:solidFill>
                <a:latin typeface="Arial"/>
              </a:rPr>
              <a:pPr>
                <a:defRPr/>
              </a:pPr>
              <a:t>‹#›</a:t>
            </a:fld>
            <a:endParaRPr lang="en-GB" dirty="0">
              <a:solidFill>
                <a:srgbClr val="000000"/>
              </a:solidFill>
              <a:latin typeface="Arial"/>
            </a:endParaRPr>
          </a:p>
        </p:txBody>
      </p:sp>
    </p:spTree>
    <p:extLst>
      <p:ext uri="{BB962C8B-B14F-4D97-AF65-F5344CB8AC3E}">
        <p14:creationId xmlns:p14="http://schemas.microsoft.com/office/powerpoint/2010/main" val="3906719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456F54D-38BB-47B4-99B0-7B66396B6E7A}" type="slidenum">
              <a:rPr lang="en-GB">
                <a:solidFill>
                  <a:srgbClr val="000000"/>
                </a:solidFill>
                <a:latin typeface="Arial"/>
              </a:rPr>
              <a:pPr>
                <a:defRPr/>
              </a:pPr>
              <a:t>‹#›</a:t>
            </a:fld>
            <a:endParaRPr lang="en-GB" dirty="0">
              <a:solidFill>
                <a:srgbClr val="000000"/>
              </a:solidFill>
              <a:latin typeface="Arial"/>
            </a:endParaRPr>
          </a:p>
        </p:txBody>
      </p:sp>
    </p:spTree>
    <p:extLst>
      <p:ext uri="{BB962C8B-B14F-4D97-AF65-F5344CB8AC3E}">
        <p14:creationId xmlns:p14="http://schemas.microsoft.com/office/powerpoint/2010/main" val="29447590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3206D57-BC70-4E38-82D9-364D9347EF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0507177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3206D57-BC70-4E38-82D9-364D9347EF3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053404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0" y="582613"/>
            <a:ext cx="5783263"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952500" y="1981200"/>
            <a:ext cx="74977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553200" y="62484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lvl1pPr>
          </a:lstStyle>
          <a:p>
            <a:pPr>
              <a:defRPr/>
            </a:pPr>
            <a:fld id="{7473F03E-0980-4764-9A6F-C666E84180CB}" type="slidenum">
              <a:rPr lang="en-GB">
                <a:solidFill>
                  <a:srgbClr val="000000"/>
                </a:solidFill>
              </a:rPr>
              <a:pPr>
                <a:defRPr/>
              </a:pPr>
              <a:t>‹#›</a:t>
            </a:fld>
            <a:endParaRPr lang="en-GB" dirty="0">
              <a:solidFill>
                <a:srgbClr val="000000"/>
              </a:solidFill>
            </a:endParaRPr>
          </a:p>
        </p:txBody>
      </p:sp>
      <p:pic>
        <p:nvPicPr>
          <p:cNvPr id="2053" name="Picture 11" descr="DCLG_CMYK_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950" y="115888"/>
            <a:ext cx="2016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30031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r" rtl="0" eaLnBrk="0" fontAlgn="base" hangingPunct="0">
        <a:spcBef>
          <a:spcPct val="0"/>
        </a:spcBef>
        <a:spcAft>
          <a:spcPct val="0"/>
        </a:spcAft>
        <a:defRPr sz="2200" b="1">
          <a:solidFill>
            <a:schemeClr val="tx2"/>
          </a:solidFill>
          <a:latin typeface="+mj-lt"/>
          <a:ea typeface="+mj-ea"/>
          <a:cs typeface="+mj-cs"/>
        </a:defRPr>
      </a:lvl1pPr>
      <a:lvl2pPr algn="r" rtl="0" eaLnBrk="0" fontAlgn="base" hangingPunct="0">
        <a:spcBef>
          <a:spcPct val="0"/>
        </a:spcBef>
        <a:spcAft>
          <a:spcPct val="0"/>
        </a:spcAft>
        <a:defRPr sz="2200" b="1">
          <a:solidFill>
            <a:schemeClr val="tx2"/>
          </a:solidFill>
          <a:latin typeface="Arial" charset="0"/>
        </a:defRPr>
      </a:lvl2pPr>
      <a:lvl3pPr algn="r" rtl="0" eaLnBrk="0" fontAlgn="base" hangingPunct="0">
        <a:spcBef>
          <a:spcPct val="0"/>
        </a:spcBef>
        <a:spcAft>
          <a:spcPct val="0"/>
        </a:spcAft>
        <a:defRPr sz="2200" b="1">
          <a:solidFill>
            <a:schemeClr val="tx2"/>
          </a:solidFill>
          <a:latin typeface="Arial" charset="0"/>
        </a:defRPr>
      </a:lvl3pPr>
      <a:lvl4pPr algn="r" rtl="0" eaLnBrk="0" fontAlgn="base" hangingPunct="0">
        <a:spcBef>
          <a:spcPct val="0"/>
        </a:spcBef>
        <a:spcAft>
          <a:spcPct val="0"/>
        </a:spcAft>
        <a:defRPr sz="2200" b="1">
          <a:solidFill>
            <a:schemeClr val="tx2"/>
          </a:solidFill>
          <a:latin typeface="Arial" charset="0"/>
        </a:defRPr>
      </a:lvl4pPr>
      <a:lvl5pPr algn="r" rtl="0" eaLnBrk="0" fontAlgn="base" hangingPunct="0">
        <a:spcBef>
          <a:spcPct val="0"/>
        </a:spcBef>
        <a:spcAft>
          <a:spcPct val="0"/>
        </a:spcAft>
        <a:defRPr sz="2200" b="1">
          <a:solidFill>
            <a:schemeClr val="tx2"/>
          </a:solidFill>
          <a:latin typeface="Arial" charset="0"/>
        </a:defRPr>
      </a:lvl5pPr>
      <a:lvl6pPr marL="457200" algn="r" rtl="0" fontAlgn="base">
        <a:spcBef>
          <a:spcPct val="0"/>
        </a:spcBef>
        <a:spcAft>
          <a:spcPct val="0"/>
        </a:spcAft>
        <a:defRPr sz="2200" b="1">
          <a:solidFill>
            <a:schemeClr val="tx2"/>
          </a:solidFill>
          <a:latin typeface="Arial" charset="0"/>
        </a:defRPr>
      </a:lvl6pPr>
      <a:lvl7pPr marL="914400" algn="r" rtl="0" fontAlgn="base">
        <a:spcBef>
          <a:spcPct val="0"/>
        </a:spcBef>
        <a:spcAft>
          <a:spcPct val="0"/>
        </a:spcAft>
        <a:defRPr sz="2200" b="1">
          <a:solidFill>
            <a:schemeClr val="tx2"/>
          </a:solidFill>
          <a:latin typeface="Arial" charset="0"/>
        </a:defRPr>
      </a:lvl7pPr>
      <a:lvl8pPr marL="1371600" algn="r" rtl="0" fontAlgn="base">
        <a:spcBef>
          <a:spcPct val="0"/>
        </a:spcBef>
        <a:spcAft>
          <a:spcPct val="0"/>
        </a:spcAft>
        <a:defRPr sz="2200" b="1">
          <a:solidFill>
            <a:schemeClr val="tx2"/>
          </a:solidFill>
          <a:latin typeface="Arial" charset="0"/>
        </a:defRPr>
      </a:lvl8pPr>
      <a:lvl9pPr marL="1828800" algn="r" rtl="0" fontAlgn="base">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0"/>
        </a:spcBef>
        <a:spcAft>
          <a:spcPct val="0"/>
        </a:spcAft>
        <a:defRPr sz="1600">
          <a:solidFill>
            <a:schemeClr val="tx1"/>
          </a:solidFill>
          <a:latin typeface="+mn-lt"/>
          <a:ea typeface="+mn-ea"/>
          <a:cs typeface="+mn-cs"/>
        </a:defRPr>
      </a:lvl1pPr>
      <a:lvl2pPr marL="365125" indent="-363538" algn="l" rtl="0" eaLnBrk="0" fontAlgn="base" hangingPunct="0">
        <a:spcBef>
          <a:spcPct val="0"/>
        </a:spcBef>
        <a:spcAft>
          <a:spcPct val="0"/>
        </a:spcAft>
        <a:buChar char="•"/>
        <a:defRPr sz="1600">
          <a:solidFill>
            <a:schemeClr val="tx1"/>
          </a:solidFill>
          <a:latin typeface="+mn-lt"/>
        </a:defRPr>
      </a:lvl2pPr>
      <a:lvl3pPr marL="742950" indent="-376238" algn="l" rtl="0" eaLnBrk="0" fontAlgn="base" hangingPunct="0">
        <a:spcBef>
          <a:spcPct val="0"/>
        </a:spcBef>
        <a:spcAft>
          <a:spcPct val="0"/>
        </a:spcAft>
        <a:buChar char="•"/>
        <a:defRPr sz="1600">
          <a:solidFill>
            <a:schemeClr val="tx1"/>
          </a:solidFill>
          <a:latin typeface="+mn-lt"/>
        </a:defRPr>
      </a:lvl3pPr>
      <a:lvl4pPr marL="1135063" indent="-390525" algn="l" rtl="0" eaLnBrk="0" fontAlgn="base" hangingPunct="0">
        <a:spcBef>
          <a:spcPct val="0"/>
        </a:spcBef>
        <a:spcAft>
          <a:spcPct val="0"/>
        </a:spcAft>
        <a:buChar char="•"/>
        <a:defRPr sz="1600">
          <a:solidFill>
            <a:schemeClr val="tx1"/>
          </a:solidFill>
          <a:latin typeface="+mn-lt"/>
        </a:defRPr>
      </a:lvl4pPr>
      <a:lvl5pPr marL="1512888" indent="-376238" algn="l" rtl="0" eaLnBrk="0" fontAlgn="base" hangingPunct="0">
        <a:spcBef>
          <a:spcPct val="0"/>
        </a:spcBef>
        <a:spcAft>
          <a:spcPct val="0"/>
        </a:spcAft>
        <a:buChar char="•"/>
        <a:defRPr sz="1600">
          <a:solidFill>
            <a:schemeClr val="tx1"/>
          </a:solidFill>
          <a:latin typeface="+mn-lt"/>
        </a:defRPr>
      </a:lvl5pPr>
      <a:lvl6pPr marL="1970088" indent="-376238" algn="l" rtl="0" fontAlgn="base">
        <a:spcBef>
          <a:spcPct val="0"/>
        </a:spcBef>
        <a:spcAft>
          <a:spcPct val="0"/>
        </a:spcAft>
        <a:buChar char="•"/>
        <a:defRPr sz="1600">
          <a:solidFill>
            <a:schemeClr val="tx1"/>
          </a:solidFill>
          <a:latin typeface="+mn-lt"/>
        </a:defRPr>
      </a:lvl6pPr>
      <a:lvl7pPr marL="2427288" indent="-376238" algn="l" rtl="0" fontAlgn="base">
        <a:spcBef>
          <a:spcPct val="0"/>
        </a:spcBef>
        <a:spcAft>
          <a:spcPct val="0"/>
        </a:spcAft>
        <a:buChar char="•"/>
        <a:defRPr sz="1600">
          <a:solidFill>
            <a:schemeClr val="tx1"/>
          </a:solidFill>
          <a:latin typeface="+mn-lt"/>
        </a:defRPr>
      </a:lvl7pPr>
      <a:lvl8pPr marL="2884488" indent="-376238" algn="l" rtl="0" fontAlgn="base">
        <a:spcBef>
          <a:spcPct val="0"/>
        </a:spcBef>
        <a:spcAft>
          <a:spcPct val="0"/>
        </a:spcAft>
        <a:buChar char="•"/>
        <a:defRPr sz="1600">
          <a:solidFill>
            <a:schemeClr val="tx1"/>
          </a:solidFill>
          <a:latin typeface="+mn-lt"/>
        </a:defRPr>
      </a:lvl8pPr>
      <a:lvl9pPr marL="3341688" indent="-3762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0840A4F-12E3-41A7-A47C-85B1088C30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810527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814B0-476E-4F01-9998-02698B980223}" type="datetimeFigureOut">
              <a:rPr lang="en-GB" smtClean="0">
                <a:solidFill>
                  <a:prstClr val="black">
                    <a:tint val="75000"/>
                  </a:prstClr>
                </a:solidFill>
              </a:rPr>
              <a:pPr/>
              <a:t>22/08/2016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63C92-36C2-4FCF-BD79-810766C80A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0531726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EA85EF-4AC0-4D98-B9A8-0479E871A937}" type="datetimeFigureOut">
              <a:rPr lang="en-GB" smtClean="0">
                <a:solidFill>
                  <a:prstClr val="black">
                    <a:tint val="75000"/>
                  </a:prstClr>
                </a:solidFill>
                <a:latin typeface="Arial"/>
              </a:rPr>
              <a:pPr fontAlgn="auto">
                <a:spcBef>
                  <a:spcPts val="0"/>
                </a:spcBef>
                <a:spcAft>
                  <a:spcPts val="0"/>
                </a:spcAft>
              </a:pPr>
              <a:t>22/08/2016</a:t>
            </a:fld>
            <a:endParaRPr lang="en-GB"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C4DB2C-7EFC-4C32-8C5A-9C035C700F41}" type="slidenum">
              <a:rPr lang="en-GB" smtClean="0">
                <a:solidFill>
                  <a:prstClr val="black">
                    <a:tint val="75000"/>
                  </a:prstClr>
                </a:solidFill>
                <a:latin typeface="Arial"/>
              </a:rPr>
              <a:pPr fontAlgn="auto">
                <a:spcBef>
                  <a:spcPts val="0"/>
                </a:spcBef>
                <a:spcAft>
                  <a:spcPts val="0"/>
                </a:spcAft>
              </a:pPr>
              <a:t>‹#›</a:t>
            </a:fld>
            <a:endParaRPr lang="en-GB" dirty="0">
              <a:solidFill>
                <a:prstClr val="black">
                  <a:tint val="75000"/>
                </a:prstClr>
              </a:solidFill>
              <a:latin typeface="Arial"/>
            </a:endParaRPr>
          </a:p>
        </p:txBody>
      </p:sp>
    </p:spTree>
    <p:extLst>
      <p:ext uri="{BB962C8B-B14F-4D97-AF65-F5344CB8AC3E}">
        <p14:creationId xmlns:p14="http://schemas.microsoft.com/office/powerpoint/2010/main" val="380006064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g"/><Relationship Id="rId11" Type="http://schemas.openxmlformats.org/officeDocument/2006/relationships/image" Target="../media/image18.jpeg"/><Relationship Id="rId1" Type="http://schemas.openxmlformats.org/officeDocument/2006/relationships/slideLayout" Target="../slideLayouts/slideLayout10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5" Type="http://schemas.openxmlformats.org/officeDocument/2006/relationships/image" Target="../media/image19.png"/><Relationship Id="rId1" Type="http://schemas.openxmlformats.org/officeDocument/2006/relationships/slideLayout" Target="../slideLayouts/slideLayout7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jpeg"/><Relationship Id="rId1" Type="http://schemas.openxmlformats.org/officeDocument/2006/relationships/slideLayout" Target="../slideLayouts/slideLayout8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3.jpeg"/><Relationship Id="rId1" Type="http://schemas.openxmlformats.org/officeDocument/2006/relationships/slideLayout" Target="../slideLayouts/slideLayout10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0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11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26.png"/><Relationship Id="rId1" Type="http://schemas.openxmlformats.org/officeDocument/2006/relationships/slideLayout" Target="../slideLayouts/slideLayout4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99592" y="548680"/>
            <a:ext cx="7416824" cy="1440160"/>
          </a:xfrm>
        </p:spPr>
        <p:txBody>
          <a:bodyPr>
            <a:noAutofit/>
          </a:bodyPr>
          <a:lstStyle/>
          <a:p>
            <a:r>
              <a:rPr lang="en-GB" sz="9600" dirty="0" smtClean="0">
                <a:solidFill>
                  <a:srgbClr val="7030A0"/>
                </a:solidFill>
                <a:latin typeface="Aharoni" pitchFamily="2" charset="-79"/>
                <a:cs typeface="Aharoni" pitchFamily="2" charset="-79"/>
              </a:rPr>
              <a:t>N</a:t>
            </a:r>
            <a:r>
              <a:rPr lang="en-GB" sz="6000" dirty="0" smtClean="0">
                <a:solidFill>
                  <a:srgbClr val="7030A0"/>
                </a:solidFill>
                <a:latin typeface="Aharoni" pitchFamily="2" charset="-79"/>
                <a:cs typeface="Aharoni" pitchFamily="2" charset="-79"/>
              </a:rPr>
              <a:t>eighbourhood</a:t>
            </a:r>
            <a:r>
              <a:rPr lang="en-GB" sz="6600" b="1" dirty="0" smtClean="0">
                <a:latin typeface="Aharoni" pitchFamily="2" charset="-79"/>
                <a:cs typeface="Aharoni" pitchFamily="2" charset="-79"/>
              </a:rPr>
              <a:t> </a:t>
            </a:r>
            <a:r>
              <a:rPr lang="en-GB" sz="4000" b="1" dirty="0" smtClean="0">
                <a:latin typeface="Aharoni" pitchFamily="2" charset="-79"/>
                <a:cs typeface="Aharoni" pitchFamily="2" charset="-79"/>
              </a:rPr>
              <a:t/>
            </a:r>
            <a:br>
              <a:rPr lang="en-GB" sz="4000" b="1" dirty="0" smtClean="0">
                <a:latin typeface="Aharoni" pitchFamily="2" charset="-79"/>
                <a:cs typeface="Aharoni" pitchFamily="2" charset="-79"/>
              </a:rPr>
            </a:br>
            <a:endParaRPr lang="en-GB" sz="2800" b="1" dirty="0">
              <a:latin typeface="Aharoni" pitchFamily="2" charset="-79"/>
              <a:cs typeface="Aharoni" pitchFamily="2" charset="-79"/>
            </a:endParaRPr>
          </a:p>
        </p:txBody>
      </p:sp>
      <p:sp>
        <p:nvSpPr>
          <p:cNvPr id="7" name="TextBox 6"/>
          <p:cNvSpPr txBox="1"/>
          <p:nvPr/>
        </p:nvSpPr>
        <p:spPr>
          <a:xfrm>
            <a:off x="2570164" y="1556791"/>
            <a:ext cx="3787648" cy="1569660"/>
          </a:xfrm>
          <a:prstGeom prst="rect">
            <a:avLst/>
          </a:prstGeom>
          <a:noFill/>
        </p:spPr>
        <p:txBody>
          <a:bodyPr wrap="square" rtlCol="0">
            <a:spAutoFit/>
          </a:bodyPr>
          <a:lstStyle/>
          <a:p>
            <a:r>
              <a:rPr lang="en-GB" sz="9600" dirty="0" smtClean="0">
                <a:solidFill>
                  <a:srgbClr val="7030A0"/>
                </a:solidFill>
                <a:latin typeface="Aharoni" pitchFamily="2" charset="-79"/>
                <a:cs typeface="Aharoni" pitchFamily="2" charset="-79"/>
              </a:rPr>
              <a:t>P</a:t>
            </a:r>
            <a:r>
              <a:rPr lang="en-GB" sz="6000" dirty="0" smtClean="0">
                <a:solidFill>
                  <a:srgbClr val="7030A0"/>
                </a:solidFill>
                <a:latin typeface="Aharoni" pitchFamily="2" charset="-79"/>
                <a:cs typeface="Aharoni" pitchFamily="2" charset="-79"/>
              </a:rPr>
              <a:t>lanning</a:t>
            </a:r>
            <a:endParaRPr lang="en-GB" sz="6000" dirty="0">
              <a:solidFill>
                <a:srgbClr val="7030A0"/>
              </a:solidFill>
              <a:latin typeface="Aharoni" pitchFamily="2" charset="-79"/>
              <a:cs typeface="Aharoni" pitchFamily="2" charset="-79"/>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45380" r="69402" b="46667"/>
          <a:stretch/>
        </p:blipFill>
        <p:spPr bwMode="auto">
          <a:xfrm>
            <a:off x="2667618" y="5865976"/>
            <a:ext cx="3976250" cy="90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85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6861"/>
          <a:stretch/>
        </p:blipFill>
        <p:spPr>
          <a:xfrm>
            <a:off x="36812" y="41166"/>
            <a:ext cx="3393312" cy="20916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761" y="41166"/>
            <a:ext cx="2942446" cy="209168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558" r="6156" b="11988"/>
          <a:stretch/>
        </p:blipFill>
        <p:spPr>
          <a:xfrm>
            <a:off x="39144" y="4365101"/>
            <a:ext cx="2867025" cy="244755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9526" r="31004" b="11988"/>
          <a:stretch/>
        </p:blipFill>
        <p:spPr>
          <a:xfrm>
            <a:off x="4970306" y="4365102"/>
            <a:ext cx="2221070" cy="2447552"/>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1898" r="-30" b="20363"/>
          <a:stretch/>
        </p:blipFill>
        <p:spPr>
          <a:xfrm>
            <a:off x="3006461" y="4365102"/>
            <a:ext cx="1858334" cy="2447552"/>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9620" r="9734"/>
          <a:stretch/>
        </p:blipFill>
        <p:spPr>
          <a:xfrm>
            <a:off x="6548957" y="41168"/>
            <a:ext cx="2571751" cy="4251928"/>
          </a:xfrm>
          <a:prstGeom prst="rect">
            <a:avLst/>
          </a:prstGeom>
        </p:spPr>
      </p:pic>
      <p:pic>
        <p:nvPicPr>
          <p:cNvPr id="13" name="Picture 12"/>
          <p:cNvPicPr>
            <a:picLocks noChangeAspect="1"/>
          </p:cNvPicPr>
          <p:nvPr/>
        </p:nvPicPr>
        <p:blipFill rotWithShape="1">
          <a:blip r:embed="rId9" cstate="print">
            <a:extLst>
              <a:ext uri="{28A0092B-C50C-407E-A947-70E740481C1C}">
                <a14:useLocalDpi xmlns:a14="http://schemas.microsoft.com/office/drawing/2010/main" val="0"/>
              </a:ext>
            </a:extLst>
          </a:blip>
          <a:srcRect t="1111"/>
          <a:stretch/>
        </p:blipFill>
        <p:spPr>
          <a:xfrm>
            <a:off x="3501760" y="2190750"/>
            <a:ext cx="2942448" cy="2102346"/>
          </a:xfrm>
          <a:prstGeom prst="rect">
            <a:avLst/>
          </a:prstGeom>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t="1021" b="8121"/>
          <a:stretch/>
        </p:blipFill>
        <p:spPr>
          <a:xfrm>
            <a:off x="36812" y="2190750"/>
            <a:ext cx="3393312" cy="2102346"/>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9679" y="4365102"/>
            <a:ext cx="1815666" cy="2447551"/>
          </a:xfrm>
          <a:prstGeom prst="rect">
            <a:avLst/>
          </a:prstGeom>
        </p:spPr>
      </p:pic>
    </p:spTree>
    <p:extLst>
      <p:ext uri="{BB962C8B-B14F-4D97-AF65-F5344CB8AC3E}">
        <p14:creationId xmlns:p14="http://schemas.microsoft.com/office/powerpoint/2010/main" val="937441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79512" y="260648"/>
            <a:ext cx="867645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2"/>
                </a:solidFill>
                <a:effectLst/>
                <a:latin typeface="Arial" pitchFamily="34" charset="0"/>
                <a:ea typeface="Times New Roman" pitchFamily="18" charset="0"/>
                <a:cs typeface="Arial" pitchFamily="34" charset="0"/>
              </a:rPr>
              <a:t>“We have spent a year engaging with residents in a whole range of ways, everything from attending school parents’ evenings, to translating the information into Polish. We wanted everyone to have an input”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Cllr Matthew Brown, cabinet member for community engagement, Preston on Fishwick &amp; St Matthews</a:t>
            </a:r>
            <a:endParaRPr kumimoji="0" lang="en-US" sz="1800" b="0" i="0" u="none" strike="noStrike" cap="none" normalizeH="0" baseline="0" dirty="0" smtClean="0">
              <a:ln>
                <a:noFill/>
              </a:ln>
              <a:solidFill>
                <a:schemeClr val="bg2"/>
              </a:solidFill>
              <a:effectLst/>
              <a:latin typeface="Arial" pitchFamily="34" charset="0"/>
              <a:cs typeface="Arial" pitchFamily="34" charset="0"/>
            </a:endParaRPr>
          </a:p>
        </p:txBody>
      </p:sp>
      <p:sp>
        <p:nvSpPr>
          <p:cNvPr id="4" name="TextBox 3"/>
          <p:cNvSpPr txBox="1"/>
          <p:nvPr/>
        </p:nvSpPr>
        <p:spPr>
          <a:xfrm>
            <a:off x="5194407" y="2470249"/>
            <a:ext cx="3932833" cy="769441"/>
          </a:xfrm>
          <a:prstGeom prst="rect">
            <a:avLst/>
          </a:prstGeom>
          <a:noFill/>
        </p:spPr>
        <p:txBody>
          <a:bodyPr wrap="square" rtlCol="0">
            <a:spAutoFit/>
          </a:bodyPr>
          <a:lstStyle/>
          <a:p>
            <a:pPr algn="ctr"/>
            <a:r>
              <a:rPr lang="en-GB" dirty="0" smtClean="0">
                <a:solidFill>
                  <a:srgbClr val="7030A0"/>
                </a:solidFill>
              </a:rPr>
              <a:t>Chair bombing </a:t>
            </a:r>
          </a:p>
          <a:p>
            <a:pPr algn="ctr"/>
            <a:r>
              <a:rPr lang="en-GB" sz="2000" dirty="0" smtClean="0">
                <a:solidFill>
                  <a:srgbClr val="009999"/>
                </a:solidFill>
              </a:rPr>
              <a:t>(Headington)</a:t>
            </a:r>
            <a:endParaRPr lang="en-GB" sz="2000" dirty="0">
              <a:solidFill>
                <a:srgbClr val="009999"/>
              </a:solidFill>
            </a:endParaRPr>
          </a:p>
        </p:txBody>
      </p:sp>
      <p:sp>
        <p:nvSpPr>
          <p:cNvPr id="5" name="TextBox 4"/>
          <p:cNvSpPr txBox="1"/>
          <p:nvPr/>
        </p:nvSpPr>
        <p:spPr>
          <a:xfrm>
            <a:off x="2429507" y="1693328"/>
            <a:ext cx="4176464" cy="769441"/>
          </a:xfrm>
          <a:prstGeom prst="rect">
            <a:avLst/>
          </a:prstGeom>
          <a:noFill/>
        </p:spPr>
        <p:txBody>
          <a:bodyPr wrap="square" rtlCol="0">
            <a:spAutoFit/>
          </a:bodyPr>
          <a:lstStyle/>
          <a:p>
            <a:pPr algn="ctr"/>
            <a:r>
              <a:rPr lang="en-GB" dirty="0" smtClean="0">
                <a:solidFill>
                  <a:srgbClr val="7030A0"/>
                </a:solidFill>
              </a:rPr>
              <a:t>The writing’s on the wall </a:t>
            </a:r>
            <a:r>
              <a:rPr lang="en-GB" sz="2000" dirty="0" smtClean="0">
                <a:solidFill>
                  <a:srgbClr val="009999"/>
                </a:solidFill>
              </a:rPr>
              <a:t>(Downham Market)</a:t>
            </a:r>
            <a:endParaRPr lang="en-GB" sz="2000" dirty="0">
              <a:solidFill>
                <a:srgbClr val="009999"/>
              </a:solidFill>
            </a:endParaRPr>
          </a:p>
        </p:txBody>
      </p:sp>
      <p:sp>
        <p:nvSpPr>
          <p:cNvPr id="7" name="TextBox 6"/>
          <p:cNvSpPr txBox="1"/>
          <p:nvPr/>
        </p:nvSpPr>
        <p:spPr>
          <a:xfrm>
            <a:off x="-426775" y="2470249"/>
            <a:ext cx="3960440" cy="769441"/>
          </a:xfrm>
          <a:prstGeom prst="rect">
            <a:avLst/>
          </a:prstGeom>
          <a:noFill/>
        </p:spPr>
        <p:txBody>
          <a:bodyPr wrap="square" rtlCol="0">
            <a:spAutoFit/>
          </a:bodyPr>
          <a:lstStyle/>
          <a:p>
            <a:pPr algn="ctr"/>
            <a:r>
              <a:rPr lang="en-GB" dirty="0" smtClean="0">
                <a:solidFill>
                  <a:srgbClr val="7030A0"/>
                </a:solidFill>
              </a:rPr>
              <a:t>Charrette</a:t>
            </a:r>
            <a:r>
              <a:rPr lang="en-GB" dirty="0" smtClean="0"/>
              <a:t> </a:t>
            </a:r>
          </a:p>
          <a:p>
            <a:pPr algn="ctr"/>
            <a:r>
              <a:rPr lang="en-GB" sz="2000" dirty="0" smtClean="0">
                <a:solidFill>
                  <a:srgbClr val="009999"/>
                </a:solidFill>
              </a:rPr>
              <a:t>(Kirdford)</a:t>
            </a:r>
            <a:endParaRPr lang="en-GB" sz="2000" dirty="0">
              <a:solidFill>
                <a:srgbClr val="009999"/>
              </a:solidFill>
            </a:endParaRPr>
          </a:p>
        </p:txBody>
      </p:sp>
      <p:sp>
        <p:nvSpPr>
          <p:cNvPr id="9" name="TextBox 8"/>
          <p:cNvSpPr txBox="1"/>
          <p:nvPr/>
        </p:nvSpPr>
        <p:spPr>
          <a:xfrm>
            <a:off x="1072614" y="3870762"/>
            <a:ext cx="3079570" cy="769441"/>
          </a:xfrm>
          <a:prstGeom prst="rect">
            <a:avLst/>
          </a:prstGeom>
          <a:noFill/>
        </p:spPr>
        <p:txBody>
          <a:bodyPr wrap="square" rtlCol="0">
            <a:spAutoFit/>
          </a:bodyPr>
          <a:lstStyle/>
          <a:p>
            <a:pPr algn="ctr"/>
            <a:r>
              <a:rPr lang="en-GB" dirty="0" smtClean="0">
                <a:solidFill>
                  <a:srgbClr val="7030A0"/>
                </a:solidFill>
              </a:rPr>
              <a:t>Rave</a:t>
            </a:r>
            <a:r>
              <a:rPr lang="en-GB" dirty="0" smtClean="0"/>
              <a:t> </a:t>
            </a:r>
          </a:p>
          <a:p>
            <a:pPr algn="ctr"/>
            <a:r>
              <a:rPr lang="en-GB" sz="2000" dirty="0" smtClean="0">
                <a:solidFill>
                  <a:srgbClr val="009999"/>
                </a:solidFill>
              </a:rPr>
              <a:t>(Tattenhall)</a:t>
            </a:r>
            <a:endParaRPr lang="en-GB" sz="2000" dirty="0">
              <a:solidFill>
                <a:srgbClr val="009999"/>
              </a:solidFill>
            </a:endParaRPr>
          </a:p>
        </p:txBody>
      </p:sp>
      <p:sp>
        <p:nvSpPr>
          <p:cNvPr id="10" name="TextBox 9"/>
          <p:cNvSpPr txBox="1"/>
          <p:nvPr/>
        </p:nvSpPr>
        <p:spPr>
          <a:xfrm>
            <a:off x="2363900" y="3098577"/>
            <a:ext cx="3898311" cy="769441"/>
          </a:xfrm>
          <a:prstGeom prst="rect">
            <a:avLst/>
          </a:prstGeom>
          <a:noFill/>
        </p:spPr>
        <p:txBody>
          <a:bodyPr wrap="square" rtlCol="0">
            <a:spAutoFit/>
          </a:bodyPr>
          <a:lstStyle/>
          <a:p>
            <a:pPr algn="ctr"/>
            <a:r>
              <a:rPr lang="en-GB" dirty="0" smtClean="0">
                <a:solidFill>
                  <a:srgbClr val="7030A0"/>
                </a:solidFill>
              </a:rPr>
              <a:t>Postcard competition </a:t>
            </a:r>
            <a:r>
              <a:rPr lang="en-GB" sz="2000" dirty="0" smtClean="0">
                <a:solidFill>
                  <a:srgbClr val="009999"/>
                </a:solidFill>
              </a:rPr>
              <a:t>(Winsford)</a:t>
            </a:r>
            <a:endParaRPr lang="en-GB" sz="2000" dirty="0">
              <a:solidFill>
                <a:srgbClr val="009999"/>
              </a:solidFill>
            </a:endParaRPr>
          </a:p>
        </p:txBody>
      </p:sp>
      <p:sp>
        <p:nvSpPr>
          <p:cNvPr id="11" name="TextBox 10"/>
          <p:cNvSpPr txBox="1"/>
          <p:nvPr/>
        </p:nvSpPr>
        <p:spPr>
          <a:xfrm>
            <a:off x="4313055" y="3877227"/>
            <a:ext cx="3797670" cy="769441"/>
          </a:xfrm>
          <a:prstGeom prst="rect">
            <a:avLst/>
          </a:prstGeom>
          <a:noFill/>
        </p:spPr>
        <p:txBody>
          <a:bodyPr wrap="square" rtlCol="0">
            <a:spAutoFit/>
          </a:bodyPr>
          <a:lstStyle/>
          <a:p>
            <a:pPr algn="ctr"/>
            <a:r>
              <a:rPr lang="en-GB" dirty="0" smtClean="0">
                <a:solidFill>
                  <a:srgbClr val="7030A0"/>
                </a:solidFill>
              </a:rPr>
              <a:t>3D models </a:t>
            </a:r>
          </a:p>
          <a:p>
            <a:pPr algn="ctr"/>
            <a:r>
              <a:rPr lang="en-GB" sz="2000" dirty="0" smtClean="0">
                <a:solidFill>
                  <a:srgbClr val="009999"/>
                </a:solidFill>
              </a:rPr>
              <a:t>(Heathfield</a:t>
            </a:r>
            <a:r>
              <a:rPr lang="en-GB" sz="2000" dirty="0">
                <a:solidFill>
                  <a:srgbClr val="009999"/>
                </a:solidFill>
              </a:rPr>
              <a:t> </a:t>
            </a:r>
            <a:r>
              <a:rPr lang="en-GB" sz="2000" dirty="0" smtClean="0">
                <a:solidFill>
                  <a:srgbClr val="009999"/>
                </a:solidFill>
              </a:rPr>
              <a:t>Park)</a:t>
            </a:r>
            <a:endParaRPr lang="en-GB" sz="2000" dirty="0">
              <a:solidFill>
                <a:srgbClr val="009999"/>
              </a:solidFill>
            </a:endParaRPr>
          </a:p>
        </p:txBody>
      </p:sp>
      <p:sp>
        <p:nvSpPr>
          <p:cNvPr id="12" name="TextBox 11"/>
          <p:cNvSpPr txBox="1"/>
          <p:nvPr/>
        </p:nvSpPr>
        <p:spPr>
          <a:xfrm>
            <a:off x="791580" y="4875709"/>
            <a:ext cx="2124236" cy="400110"/>
          </a:xfrm>
          <a:prstGeom prst="rect">
            <a:avLst/>
          </a:prstGeom>
          <a:noFill/>
        </p:spPr>
        <p:txBody>
          <a:bodyPr wrap="square" rtlCol="0">
            <a:spAutoFit/>
          </a:bodyPr>
          <a:lstStyle/>
          <a:p>
            <a:r>
              <a:rPr lang="en-GB" sz="2000" dirty="0" smtClean="0">
                <a:solidFill>
                  <a:srgbClr val="7030A0"/>
                </a:solidFill>
              </a:rPr>
              <a:t>Stadium tours</a:t>
            </a:r>
            <a:endParaRPr lang="en-GB" sz="2000" dirty="0">
              <a:solidFill>
                <a:srgbClr val="7030A0"/>
              </a:solidFill>
            </a:endParaRPr>
          </a:p>
        </p:txBody>
      </p:sp>
      <p:sp>
        <p:nvSpPr>
          <p:cNvPr id="13" name="TextBox 12"/>
          <p:cNvSpPr txBox="1"/>
          <p:nvPr/>
        </p:nvSpPr>
        <p:spPr>
          <a:xfrm>
            <a:off x="3378444" y="4875709"/>
            <a:ext cx="2278591" cy="400110"/>
          </a:xfrm>
          <a:prstGeom prst="rect">
            <a:avLst/>
          </a:prstGeom>
          <a:noFill/>
        </p:spPr>
        <p:txBody>
          <a:bodyPr wrap="square" rtlCol="0">
            <a:spAutoFit/>
          </a:bodyPr>
          <a:lstStyle/>
          <a:p>
            <a:r>
              <a:rPr lang="en-GB" sz="2000" dirty="0" smtClean="0">
                <a:solidFill>
                  <a:srgbClr val="7030A0"/>
                </a:solidFill>
              </a:rPr>
              <a:t>Street champions</a:t>
            </a:r>
            <a:endParaRPr lang="en-GB" sz="2000" dirty="0">
              <a:solidFill>
                <a:srgbClr val="7030A0"/>
              </a:solidFill>
            </a:endParaRPr>
          </a:p>
        </p:txBody>
      </p:sp>
      <p:sp>
        <p:nvSpPr>
          <p:cNvPr id="14" name="TextBox 13"/>
          <p:cNvSpPr txBox="1"/>
          <p:nvPr/>
        </p:nvSpPr>
        <p:spPr>
          <a:xfrm>
            <a:off x="6263128" y="4859642"/>
            <a:ext cx="2095985" cy="400110"/>
          </a:xfrm>
          <a:prstGeom prst="rect">
            <a:avLst/>
          </a:prstGeom>
          <a:noFill/>
        </p:spPr>
        <p:txBody>
          <a:bodyPr wrap="square" rtlCol="0">
            <a:spAutoFit/>
          </a:bodyPr>
          <a:lstStyle/>
          <a:p>
            <a:r>
              <a:rPr lang="en-GB" sz="2000" dirty="0" smtClean="0">
                <a:solidFill>
                  <a:srgbClr val="7030A0"/>
                </a:solidFill>
              </a:rPr>
              <a:t>School projects</a:t>
            </a:r>
            <a:endParaRPr lang="en-GB" sz="2000" dirty="0">
              <a:solidFill>
                <a:srgbClr val="7030A0"/>
              </a:solidFill>
            </a:endParaRPr>
          </a:p>
        </p:txBody>
      </p:sp>
      <p:sp>
        <p:nvSpPr>
          <p:cNvPr id="15" name="TextBox 14"/>
          <p:cNvSpPr txBox="1"/>
          <p:nvPr/>
        </p:nvSpPr>
        <p:spPr>
          <a:xfrm>
            <a:off x="1467959" y="5413284"/>
            <a:ext cx="1513732" cy="400110"/>
          </a:xfrm>
          <a:prstGeom prst="rect">
            <a:avLst/>
          </a:prstGeom>
          <a:noFill/>
        </p:spPr>
        <p:txBody>
          <a:bodyPr wrap="square" rtlCol="0">
            <a:spAutoFit/>
          </a:bodyPr>
          <a:lstStyle/>
          <a:p>
            <a:r>
              <a:rPr lang="en-GB" sz="2000" dirty="0" smtClean="0">
                <a:solidFill>
                  <a:srgbClr val="7030A0"/>
                </a:solidFill>
              </a:rPr>
              <a:t>Village fete </a:t>
            </a:r>
            <a:endParaRPr lang="en-GB" sz="2000" dirty="0">
              <a:solidFill>
                <a:srgbClr val="7030A0"/>
              </a:solidFill>
            </a:endParaRPr>
          </a:p>
        </p:txBody>
      </p:sp>
      <p:sp>
        <p:nvSpPr>
          <p:cNvPr id="16" name="TextBox 15"/>
          <p:cNvSpPr txBox="1"/>
          <p:nvPr/>
        </p:nvSpPr>
        <p:spPr>
          <a:xfrm>
            <a:off x="3810148" y="5413284"/>
            <a:ext cx="1639447" cy="400110"/>
          </a:xfrm>
          <a:prstGeom prst="rect">
            <a:avLst/>
          </a:prstGeom>
          <a:noFill/>
        </p:spPr>
        <p:txBody>
          <a:bodyPr wrap="square" rtlCol="0">
            <a:spAutoFit/>
          </a:bodyPr>
          <a:lstStyle/>
          <a:p>
            <a:r>
              <a:rPr lang="en-GB" sz="2000" dirty="0" smtClean="0">
                <a:solidFill>
                  <a:srgbClr val="7030A0"/>
                </a:solidFill>
              </a:rPr>
              <a:t>NP tour bus</a:t>
            </a:r>
            <a:endParaRPr lang="en-GB" sz="2000" dirty="0">
              <a:solidFill>
                <a:srgbClr val="7030A0"/>
              </a:solidFill>
            </a:endParaRPr>
          </a:p>
        </p:txBody>
      </p:sp>
      <p:sp>
        <p:nvSpPr>
          <p:cNvPr id="17" name="TextBox 16"/>
          <p:cNvSpPr txBox="1"/>
          <p:nvPr/>
        </p:nvSpPr>
        <p:spPr>
          <a:xfrm>
            <a:off x="6115227" y="5413284"/>
            <a:ext cx="1016981" cy="400110"/>
          </a:xfrm>
          <a:prstGeom prst="rect">
            <a:avLst/>
          </a:prstGeom>
          <a:noFill/>
        </p:spPr>
        <p:txBody>
          <a:bodyPr wrap="square" rtlCol="0">
            <a:spAutoFit/>
          </a:bodyPr>
          <a:lstStyle/>
          <a:p>
            <a:r>
              <a:rPr lang="en-GB" sz="2000" dirty="0" smtClean="0">
                <a:solidFill>
                  <a:srgbClr val="7030A0"/>
                </a:solidFill>
              </a:rPr>
              <a:t>Raffle</a:t>
            </a:r>
            <a:endParaRPr lang="en-GB" sz="2000" dirty="0">
              <a:solidFill>
                <a:srgbClr val="7030A0"/>
              </a:solidFill>
            </a:endParaRPr>
          </a:p>
        </p:txBody>
      </p:sp>
      <p:grpSp>
        <p:nvGrpSpPr>
          <p:cNvPr id="18" name="Group 17"/>
          <p:cNvGrpSpPr/>
          <p:nvPr/>
        </p:nvGrpSpPr>
        <p:grpSpPr>
          <a:xfrm>
            <a:off x="-2" y="6281936"/>
            <a:ext cx="9144000" cy="576064"/>
            <a:chOff x="0" y="6237313"/>
            <a:chExt cx="9144000" cy="620688"/>
          </a:xfrm>
        </p:grpSpPr>
        <p:sp>
          <p:nvSpPr>
            <p:cNvPr id="19" name="Rectangle 18"/>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20"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91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092825"/>
            <a:ext cx="9144000" cy="765175"/>
          </a:xfrm>
          <a:prstGeom prst="rect">
            <a:avLst/>
          </a:prstGeom>
          <a:solidFill>
            <a:srgbClr val="009999"/>
          </a:solidFill>
          <a:ln>
            <a:noFill/>
          </a:ln>
          <a:effectLst/>
          <a:extLst/>
        </p:spPr>
        <p:txBody>
          <a:bodyPr wrap="none" anchor="ctr"/>
          <a:lstStyle/>
          <a:p>
            <a:endParaRPr lang="en-US" sz="1800" dirty="0">
              <a:solidFill>
                <a:srgbClr val="000000"/>
              </a:solidFill>
            </a:endParaRPr>
          </a:p>
        </p:txBody>
      </p:sp>
      <p:sp>
        <p:nvSpPr>
          <p:cNvPr id="47108" name="Text Box 4"/>
          <p:cNvSpPr txBox="1">
            <a:spLocks noChangeArrowheads="1"/>
          </p:cNvSpPr>
          <p:nvPr/>
        </p:nvSpPr>
        <p:spPr bwMode="auto">
          <a:xfrm>
            <a:off x="0" y="61658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dirty="0" smtClean="0">
                <a:solidFill>
                  <a:schemeClr val="bg1">
                    <a:lumMod val="95000"/>
                  </a:schemeClr>
                </a:solidFill>
                <a:latin typeface="Aharoni" pitchFamily="2" charset="-79"/>
                <a:cs typeface="Aharoni" pitchFamily="2" charset="-79"/>
              </a:rPr>
              <a:t>Draft neighbourhood plans</a:t>
            </a:r>
            <a:endParaRPr lang="en-GB" sz="2800" b="1" dirty="0">
              <a:solidFill>
                <a:schemeClr val="bg1">
                  <a:lumMod val="95000"/>
                </a:schemeClr>
              </a:solidFill>
              <a:latin typeface="Aharoni" pitchFamily="2" charset="-79"/>
              <a:cs typeface="Aharoni" pitchFamily="2" charset="-79"/>
            </a:endParaRPr>
          </a:p>
        </p:txBody>
      </p:sp>
      <p:sp>
        <p:nvSpPr>
          <p:cNvPr id="47110" name="Text Box 6"/>
          <p:cNvSpPr txBox="1">
            <a:spLocks noChangeArrowheads="1"/>
          </p:cNvSpPr>
          <p:nvPr/>
        </p:nvSpPr>
        <p:spPr bwMode="auto">
          <a:xfrm>
            <a:off x="323850" y="764704"/>
            <a:ext cx="84963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28700" dirty="0">
                <a:solidFill>
                  <a:srgbClr val="7030A0"/>
                </a:solidFill>
                <a:latin typeface="Aharoni" pitchFamily="2" charset="-79"/>
                <a:cs typeface="Aharoni" pitchFamily="2" charset="-79"/>
              </a:rPr>
              <a:t>400</a:t>
            </a:r>
          </a:p>
        </p:txBody>
      </p:sp>
    </p:spTree>
    <p:extLst>
      <p:ext uri="{BB962C8B-B14F-4D97-AF65-F5344CB8AC3E}">
        <p14:creationId xmlns:p14="http://schemas.microsoft.com/office/powerpoint/2010/main" val="48081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092825"/>
            <a:ext cx="9144000" cy="765175"/>
          </a:xfrm>
          <a:prstGeom prst="rect">
            <a:avLst/>
          </a:prstGeom>
          <a:solidFill>
            <a:srgbClr val="009999"/>
          </a:solidFill>
          <a:ln>
            <a:noFill/>
          </a:ln>
          <a:effectLst/>
          <a:extLst/>
        </p:spPr>
        <p:txBody>
          <a:bodyPr wrap="none" anchor="ctr"/>
          <a:lstStyle/>
          <a:p>
            <a:endParaRPr lang="en-US" sz="1800" dirty="0">
              <a:solidFill>
                <a:srgbClr val="000000"/>
              </a:solidFill>
            </a:endParaRPr>
          </a:p>
        </p:txBody>
      </p:sp>
      <p:sp>
        <p:nvSpPr>
          <p:cNvPr id="47108" name="Text Box 4"/>
          <p:cNvSpPr txBox="1">
            <a:spLocks noChangeArrowheads="1"/>
          </p:cNvSpPr>
          <p:nvPr/>
        </p:nvSpPr>
        <p:spPr bwMode="auto">
          <a:xfrm>
            <a:off x="0" y="61658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dirty="0" smtClean="0">
                <a:solidFill>
                  <a:schemeClr val="bg1">
                    <a:lumMod val="95000"/>
                  </a:schemeClr>
                </a:solidFill>
                <a:latin typeface="Aharoni" pitchFamily="2" charset="-79"/>
                <a:cs typeface="Aharoni" pitchFamily="2" charset="-79"/>
              </a:rPr>
              <a:t>Submitted for examination</a:t>
            </a:r>
            <a:endParaRPr lang="en-GB" sz="2800" b="1" dirty="0">
              <a:solidFill>
                <a:schemeClr val="bg1">
                  <a:lumMod val="95000"/>
                </a:schemeClr>
              </a:solidFill>
              <a:latin typeface="Aharoni" pitchFamily="2" charset="-79"/>
              <a:cs typeface="Aharoni" pitchFamily="2" charset="-79"/>
            </a:endParaRPr>
          </a:p>
        </p:txBody>
      </p:sp>
      <p:sp>
        <p:nvSpPr>
          <p:cNvPr id="47110" name="Text Box 6"/>
          <p:cNvSpPr txBox="1">
            <a:spLocks noChangeArrowheads="1"/>
          </p:cNvSpPr>
          <p:nvPr/>
        </p:nvSpPr>
        <p:spPr bwMode="auto">
          <a:xfrm>
            <a:off x="323850" y="836712"/>
            <a:ext cx="84963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28700" dirty="0">
                <a:solidFill>
                  <a:srgbClr val="7030A0"/>
                </a:solidFill>
                <a:latin typeface="Aharoni" pitchFamily="2" charset="-79"/>
                <a:cs typeface="Aharoni" pitchFamily="2" charset="-79"/>
              </a:rPr>
              <a:t>300</a:t>
            </a:r>
          </a:p>
        </p:txBody>
      </p:sp>
    </p:spTree>
    <p:extLst>
      <p:ext uri="{BB962C8B-B14F-4D97-AF65-F5344CB8AC3E}">
        <p14:creationId xmlns:p14="http://schemas.microsoft.com/office/powerpoint/2010/main" val="4178024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42" y="1916832"/>
            <a:ext cx="88410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3"/>
          <p:cNvSpPr txBox="1">
            <a:spLocks noChangeArrowheads="1"/>
          </p:cNvSpPr>
          <p:nvPr/>
        </p:nvSpPr>
        <p:spPr bwMode="auto">
          <a:xfrm>
            <a:off x="6084168" y="395082"/>
            <a:ext cx="27352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GB" sz="2800" b="1" dirty="0" smtClean="0">
                <a:solidFill>
                  <a:schemeClr val="bg1">
                    <a:lumMod val="75000"/>
                  </a:schemeClr>
                </a:solidFill>
                <a:latin typeface="Arial" panose="020B0604020202020204" pitchFamily="34" charset="0"/>
                <a:cs typeface="Arial" panose="020B0604020202020204" pitchFamily="34" charset="0"/>
              </a:rPr>
              <a:t>Examination</a:t>
            </a:r>
            <a:endParaRPr lang="en-GB" sz="2800" b="1"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14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dirty="0" smtClean="0"/>
          </a:p>
        </p:txBody>
      </p:sp>
      <p:pic>
        <p:nvPicPr>
          <p:cNvPr id="13315" name="Picture 3" descr="1897997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0" y="6165850"/>
            <a:ext cx="9144000" cy="646331"/>
          </a:xfrm>
          <a:prstGeom prst="rect">
            <a:avLst/>
          </a:prstGeom>
          <a:solidFill>
            <a:schemeClr val="bg1">
              <a:lumMod val="20000"/>
              <a:lumOff val="80000"/>
            </a:schemeClr>
          </a:solid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600" dirty="0">
                <a:solidFill>
                  <a:srgbClr val="7030A0"/>
                </a:solidFill>
                <a:latin typeface="Aharoni" pitchFamily="2" charset="-79"/>
                <a:cs typeface="Aharoni" pitchFamily="2" charset="-79"/>
              </a:rPr>
              <a:t>Thame </a:t>
            </a:r>
            <a:r>
              <a:rPr lang="en-GB" sz="3600" dirty="0" smtClean="0">
                <a:solidFill>
                  <a:srgbClr val="7030A0"/>
                </a:solidFill>
                <a:latin typeface="Aharoni" pitchFamily="2" charset="-79"/>
                <a:cs typeface="Aharoni" pitchFamily="2" charset="-79"/>
              </a:rPr>
              <a:t>Examination Hearing </a:t>
            </a:r>
            <a:endParaRPr lang="en-GB" sz="3600" dirty="0">
              <a:solidFill>
                <a:srgbClr val="7030A0"/>
              </a:solidFill>
              <a:latin typeface="Aharoni" pitchFamily="2" charset="-79"/>
              <a:cs typeface="Aharoni" pitchFamily="2" charset="-79"/>
            </a:endParaRPr>
          </a:p>
        </p:txBody>
      </p:sp>
      <p:sp>
        <p:nvSpPr>
          <p:cNvPr id="2" name="Oval 1"/>
          <p:cNvSpPr/>
          <p:nvPr/>
        </p:nvSpPr>
        <p:spPr>
          <a:xfrm>
            <a:off x="3491880" y="1340768"/>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536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6092825"/>
            <a:ext cx="9144000" cy="765175"/>
          </a:xfrm>
          <a:prstGeom prst="rect">
            <a:avLst/>
          </a:prstGeom>
          <a:solidFill>
            <a:srgbClr val="009999"/>
          </a:solidFill>
          <a:ln>
            <a:noFill/>
          </a:ln>
          <a:effectLst/>
          <a:extLst/>
        </p:spPr>
        <p:txBody>
          <a:bodyPr wrap="none" anchor="ctr"/>
          <a:lstStyle/>
          <a:p>
            <a:endParaRPr lang="en-US" sz="1800" dirty="0">
              <a:solidFill>
                <a:srgbClr val="000000"/>
              </a:solidFill>
            </a:endParaRPr>
          </a:p>
        </p:txBody>
      </p:sp>
      <p:sp>
        <p:nvSpPr>
          <p:cNvPr id="47108" name="Text Box 4"/>
          <p:cNvSpPr txBox="1">
            <a:spLocks noChangeArrowheads="1"/>
          </p:cNvSpPr>
          <p:nvPr/>
        </p:nvSpPr>
        <p:spPr bwMode="auto">
          <a:xfrm>
            <a:off x="0" y="616585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dirty="0" smtClean="0">
                <a:solidFill>
                  <a:schemeClr val="bg1">
                    <a:lumMod val="95000"/>
                  </a:schemeClr>
                </a:solidFill>
                <a:latin typeface="Aharoni" pitchFamily="2" charset="-79"/>
                <a:cs typeface="Aharoni" pitchFamily="2" charset="-79"/>
              </a:rPr>
              <a:t>Passed examination</a:t>
            </a:r>
            <a:endParaRPr lang="en-GB" sz="2800" b="1" dirty="0">
              <a:solidFill>
                <a:schemeClr val="bg1">
                  <a:lumMod val="95000"/>
                </a:schemeClr>
              </a:solidFill>
              <a:latin typeface="Aharoni" pitchFamily="2" charset="-79"/>
              <a:cs typeface="Aharoni" pitchFamily="2" charset="-79"/>
            </a:endParaRPr>
          </a:p>
        </p:txBody>
      </p:sp>
      <p:sp>
        <p:nvSpPr>
          <p:cNvPr id="47110" name="Text Box 6"/>
          <p:cNvSpPr txBox="1">
            <a:spLocks noChangeArrowheads="1"/>
          </p:cNvSpPr>
          <p:nvPr/>
        </p:nvSpPr>
        <p:spPr bwMode="auto">
          <a:xfrm>
            <a:off x="323850" y="908720"/>
            <a:ext cx="84963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28700" dirty="0">
                <a:solidFill>
                  <a:srgbClr val="7030A0"/>
                </a:solidFill>
                <a:latin typeface="Aharoni" pitchFamily="2" charset="-79"/>
                <a:cs typeface="Aharoni" pitchFamily="2" charset="-79"/>
              </a:rPr>
              <a:t>200</a:t>
            </a:r>
          </a:p>
        </p:txBody>
      </p:sp>
    </p:spTree>
    <p:extLst>
      <p:ext uri="{BB962C8B-B14F-4D97-AF65-F5344CB8AC3E}">
        <p14:creationId xmlns:p14="http://schemas.microsoft.com/office/powerpoint/2010/main" val="11731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3"/>
          <p:cNvSpPr txBox="1">
            <a:spLocks noChangeArrowheads="1"/>
          </p:cNvSpPr>
          <p:nvPr/>
        </p:nvSpPr>
        <p:spPr bwMode="auto">
          <a:xfrm>
            <a:off x="6516216" y="395082"/>
            <a:ext cx="2339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r>
              <a:rPr lang="en-GB" sz="2800" b="1" dirty="0" smtClean="0">
                <a:solidFill>
                  <a:schemeClr val="bg1">
                    <a:lumMod val="75000"/>
                  </a:schemeClr>
                </a:solidFill>
                <a:latin typeface="Arial" panose="020B0604020202020204" pitchFamily="34" charset="0"/>
                <a:cs typeface="Arial" panose="020B0604020202020204" pitchFamily="34" charset="0"/>
              </a:rPr>
              <a:t>Referendum</a:t>
            </a:r>
            <a:endParaRPr lang="en-GB" sz="2800" b="1" dirty="0">
              <a:solidFill>
                <a:schemeClr val="bg1">
                  <a:lumMod val="75000"/>
                </a:schemeClr>
              </a:solidFill>
              <a:latin typeface="Arial" panose="020B0604020202020204" pitchFamily="34" charset="0"/>
              <a:cs typeface="Arial" panose="020B0604020202020204" pitchFamily="34" charset="0"/>
            </a:endParaRPr>
          </a:p>
        </p:txBody>
      </p:sp>
      <p:sp>
        <p:nvSpPr>
          <p:cNvPr id="2" name="Rectangle 1"/>
          <p:cNvSpPr/>
          <p:nvPr/>
        </p:nvSpPr>
        <p:spPr>
          <a:xfrm>
            <a:off x="179511" y="1556792"/>
            <a:ext cx="8838728" cy="4247317"/>
          </a:xfrm>
          <a:prstGeom prst="rect">
            <a:avLst/>
          </a:prstGeom>
        </p:spPr>
        <p:txBody>
          <a:bodyPr wrap="square">
            <a:spAutoFit/>
          </a:bodyPr>
          <a:lstStyle/>
          <a:p>
            <a:pPr algn="ctr" fontAlgn="auto">
              <a:lnSpc>
                <a:spcPct val="150000"/>
              </a:lnSpc>
              <a:spcBef>
                <a:spcPts val="0"/>
              </a:spcBef>
              <a:spcAft>
                <a:spcPts val="0"/>
              </a:spcAft>
            </a:pPr>
            <a:r>
              <a:rPr lang="en-GB" sz="3600" dirty="0">
                <a:solidFill>
                  <a:srgbClr val="000000"/>
                </a:solidFill>
                <a:latin typeface="Arial"/>
              </a:rPr>
              <a:t>"Do you want [</a:t>
            </a:r>
            <a:r>
              <a:rPr lang="en-GB" sz="3600" i="1" dirty="0">
                <a:solidFill>
                  <a:srgbClr val="009999"/>
                </a:solidFill>
                <a:latin typeface="Arial"/>
              </a:rPr>
              <a:t>local planning authority</a:t>
            </a:r>
            <a:r>
              <a:rPr lang="en-GB" sz="3600" dirty="0">
                <a:solidFill>
                  <a:srgbClr val="000000"/>
                </a:solidFill>
                <a:latin typeface="Arial"/>
              </a:rPr>
              <a:t>] to use the neighbourhood plan for [</a:t>
            </a:r>
            <a:r>
              <a:rPr lang="en-GB" sz="3600" i="1" dirty="0">
                <a:solidFill>
                  <a:srgbClr val="009999"/>
                </a:solidFill>
                <a:latin typeface="Arial"/>
              </a:rPr>
              <a:t>neighbourhood area</a:t>
            </a:r>
            <a:r>
              <a:rPr lang="en-GB" sz="3600" dirty="0">
                <a:solidFill>
                  <a:srgbClr val="000000"/>
                </a:solidFill>
                <a:latin typeface="Arial"/>
              </a:rPr>
              <a:t>] to help it decide planning applications in the neighbourhood area?" </a:t>
            </a:r>
          </a:p>
        </p:txBody>
      </p:sp>
    </p:spTree>
    <p:extLst>
      <p:ext uri="{BB962C8B-B14F-4D97-AF65-F5344CB8AC3E}">
        <p14:creationId xmlns:p14="http://schemas.microsoft.com/office/powerpoint/2010/main" val="2454332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QUALITIES\Decentralisation\Neighbourhoods\Neighbourhood Planning (Jamie's)\Communications\Infographics\jg-np-feb-16.jpeg"/>
          <p:cNvPicPr>
            <a:picLocks noChangeAspect="1" noChangeArrowheads="1"/>
          </p:cNvPicPr>
          <p:nvPr/>
        </p:nvPicPr>
        <p:blipFill rotWithShape="1">
          <a:blip r:embed="rId3">
            <a:extLst>
              <a:ext uri="{28A0092B-C50C-407E-A947-70E740481C1C}">
                <a14:useLocalDpi xmlns:a14="http://schemas.microsoft.com/office/drawing/2010/main" val="0"/>
              </a:ext>
            </a:extLst>
          </a:blip>
          <a:srcRect b="39241"/>
          <a:stretch/>
        </p:blipFill>
        <p:spPr bwMode="auto">
          <a:xfrm>
            <a:off x="611560" y="188640"/>
            <a:ext cx="7776864" cy="623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7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dirty="0" smtClean="0"/>
          </a:p>
        </p:txBody>
      </p:sp>
      <p:sp>
        <p:nvSpPr>
          <p:cNvPr id="6147" name="Rectangle 3"/>
          <p:cNvSpPr>
            <a:spLocks noGrp="1" noChangeArrowheads="1"/>
          </p:cNvSpPr>
          <p:nvPr>
            <p:ph type="body" idx="1"/>
          </p:nvPr>
        </p:nvSpPr>
        <p:spPr/>
        <p:txBody>
          <a:bodyPr/>
          <a:lstStyle/>
          <a:p>
            <a:pPr eaLnBrk="1" hangingPunct="1"/>
            <a:endParaRPr lang="en-US" dirty="0" smtClean="0"/>
          </a:p>
        </p:txBody>
      </p:sp>
      <p:pic>
        <p:nvPicPr>
          <p:cNvPr id="6148" name="Picture 4" descr="NB, DF and 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15816" y="4797151"/>
            <a:ext cx="3528392" cy="400110"/>
          </a:xfrm>
          <a:prstGeom prst="rect">
            <a:avLst/>
          </a:prstGeom>
          <a:noFill/>
        </p:spPr>
        <p:txBody>
          <a:bodyPr wrap="square" rtlCol="0">
            <a:spAutoFit/>
          </a:bodyPr>
          <a:lstStyle/>
          <a:p>
            <a:r>
              <a:rPr lang="en-GB" sz="2000" dirty="0" smtClean="0"/>
              <a:t>Planning Application</a:t>
            </a:r>
            <a:endParaRPr lang="en-GB" sz="2000" dirty="0"/>
          </a:p>
        </p:txBody>
      </p:sp>
    </p:spTree>
    <p:extLst>
      <p:ext uri="{BB962C8B-B14F-4D97-AF65-F5344CB8AC3E}">
        <p14:creationId xmlns:p14="http://schemas.microsoft.com/office/powerpoint/2010/main" val="2932336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05382" y="2060848"/>
            <a:ext cx="8448980"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i="1" dirty="0" smtClean="0">
                <a:solidFill>
                  <a:srgbClr val="000000"/>
                </a:solidFill>
              </a:rPr>
              <a:t>“</a:t>
            </a:r>
            <a:r>
              <a:rPr lang="en-GB" sz="3600" i="1" dirty="0">
                <a:solidFill>
                  <a:srgbClr val="000000"/>
                </a:solidFill>
              </a:rPr>
              <a:t>I love Wells but I am concerned about its future. I feel detached from the political process and the neighbourhood plan gives me a chance to have a say</a:t>
            </a:r>
            <a:r>
              <a:rPr lang="en-GB" sz="3600" i="1" dirty="0" smtClean="0">
                <a:solidFill>
                  <a:srgbClr val="000000"/>
                </a:solidFill>
              </a:rPr>
              <a:t>.”</a:t>
            </a:r>
            <a:endParaRPr lang="en-GB" sz="3600" dirty="0">
              <a:solidFill>
                <a:srgbClr val="000000"/>
              </a:solidFill>
            </a:endParaRPr>
          </a:p>
          <a:p>
            <a:pPr marL="0" indent="0" algn="ctr">
              <a:buFont typeface="Arial" panose="020B0604020202020204" pitchFamily="34" charset="0"/>
              <a:buNone/>
            </a:pPr>
            <a:endParaRPr lang="en-GB" sz="3600" dirty="0">
              <a:solidFill>
                <a:srgbClr val="000000"/>
              </a:solidFill>
            </a:endParaRPr>
          </a:p>
          <a:p>
            <a:pPr marL="0" indent="0" algn="ctr">
              <a:buFont typeface="Arial" panose="020B0604020202020204" pitchFamily="34" charset="0"/>
              <a:buNone/>
            </a:pPr>
            <a:r>
              <a:rPr lang="en-GB" sz="2400" dirty="0">
                <a:solidFill>
                  <a:srgbClr val="000000"/>
                </a:solidFill>
              </a:rPr>
              <a:t>John Chettoe, Wells Neighbourhood </a:t>
            </a:r>
            <a:r>
              <a:rPr lang="en-GB" sz="2400" dirty="0" smtClean="0">
                <a:solidFill>
                  <a:srgbClr val="000000"/>
                </a:solidFill>
              </a:rPr>
              <a:t>Plan</a:t>
            </a:r>
            <a:endParaRPr lang="en-GB" sz="2400" dirty="0">
              <a:solidFill>
                <a:srgbClr val="000000"/>
              </a:solidFill>
            </a:endParaRPr>
          </a:p>
        </p:txBody>
      </p:sp>
      <p:pic>
        <p:nvPicPr>
          <p:cNvPr id="10"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710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129566" y="2526704"/>
            <a:ext cx="6912768" cy="1938992"/>
          </a:xfrm>
          <a:prstGeom prst="rect">
            <a:avLst/>
          </a:prstGeom>
          <a:noFill/>
          <a:ln w="66675" cmpd="sng">
            <a:solidFill>
              <a:srgbClr val="009999"/>
            </a:solidFill>
          </a:ln>
        </p:spPr>
        <p:txBody>
          <a:bodyPr wrap="square">
            <a:spAutoFit/>
          </a:bodyPr>
          <a:lstStyle>
            <a:defPPr>
              <a:defRPr lang="en-GB"/>
            </a:defPPr>
            <a:lvl1pPr algn="ctr">
              <a:defRPr sz="6000">
                <a:ln cmpd="dbl">
                  <a:solidFill>
                    <a:srgbClr val="000000"/>
                  </a:solidFill>
                </a:ln>
                <a:solidFill>
                  <a:srgbClr val="000000"/>
                </a:solidFill>
              </a:defRPr>
            </a:lvl1pPr>
          </a:lstStyle>
          <a:p>
            <a:pPr>
              <a:defRPr/>
            </a:pPr>
            <a:r>
              <a:rPr lang="en-GB" dirty="0" smtClean="0">
                <a:ln cmpd="dbl">
                  <a:noFill/>
                </a:ln>
                <a:solidFill>
                  <a:srgbClr val="7030A0"/>
                </a:solidFill>
                <a:latin typeface="Aharoni" pitchFamily="2" charset="-79"/>
                <a:cs typeface="Aharoni" pitchFamily="2" charset="-79"/>
              </a:rPr>
              <a:t>Content </a:t>
            </a:r>
            <a:r>
              <a:rPr lang="en-GB" dirty="0">
                <a:ln cmpd="dbl">
                  <a:noFill/>
                </a:ln>
                <a:solidFill>
                  <a:srgbClr val="7030A0"/>
                </a:solidFill>
                <a:latin typeface="Aharoni" pitchFamily="2" charset="-79"/>
                <a:cs typeface="Aharoni" pitchFamily="2" charset="-79"/>
              </a:rPr>
              <a:t>and </a:t>
            </a:r>
            <a:r>
              <a:rPr lang="en-GB" dirty="0" smtClean="0">
                <a:ln cmpd="dbl">
                  <a:noFill/>
                </a:ln>
                <a:solidFill>
                  <a:srgbClr val="7030A0"/>
                </a:solidFill>
                <a:latin typeface="Aharoni" pitchFamily="2" charset="-79"/>
                <a:cs typeface="Aharoni" pitchFamily="2" charset="-79"/>
              </a:rPr>
              <a:t>Analysis</a:t>
            </a:r>
            <a:endParaRPr lang="en-GB" dirty="0">
              <a:ln cmpd="dbl">
                <a:noFill/>
              </a:ln>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2645762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882685449"/>
              </p:ext>
            </p:extLst>
          </p:nvPr>
        </p:nvGraphicFramePr>
        <p:xfrm>
          <a:off x="323528" y="1411441"/>
          <a:ext cx="8603495" cy="544522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G:\Decentralisation\Neighbourhoods\Neighbourhood Planning (Jamie's)\Mobilisation\Promotion\DCLG logos\DCLG_CMYK_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4938" y="395082"/>
            <a:ext cx="6785534" cy="523220"/>
          </a:xfrm>
          <a:prstGeom prst="rect">
            <a:avLst/>
          </a:prstGeom>
          <a:noFill/>
        </p:spPr>
        <p:txBody>
          <a:bodyPr wrap="square" rtlCol="0">
            <a:spAutoFit/>
          </a:bodyPr>
          <a:lstStyle/>
          <a:p>
            <a:pPr algn="r"/>
            <a:r>
              <a:rPr lang="en-GB" sz="2800" b="1" dirty="0" smtClean="0">
                <a:solidFill>
                  <a:schemeClr val="bg1">
                    <a:lumMod val="75000"/>
                  </a:schemeClr>
                </a:solidFill>
                <a:latin typeface="Arial"/>
              </a:rPr>
              <a:t>Size doesn’t matter</a:t>
            </a:r>
            <a:endParaRPr lang="en-GB" sz="2800" b="1" dirty="0">
              <a:solidFill>
                <a:schemeClr val="bg1">
                  <a:lumMod val="75000"/>
                </a:schemeClr>
              </a:solidFill>
              <a:latin typeface="Arial"/>
            </a:endParaRPr>
          </a:p>
        </p:txBody>
      </p:sp>
    </p:spTree>
    <p:extLst>
      <p:ext uri="{BB962C8B-B14F-4D97-AF65-F5344CB8AC3E}">
        <p14:creationId xmlns:p14="http://schemas.microsoft.com/office/powerpoint/2010/main" val="19373120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940529274"/>
              </p:ext>
            </p:extLst>
          </p:nvPr>
        </p:nvGraphicFramePr>
        <p:xfrm>
          <a:off x="179513" y="1772816"/>
          <a:ext cx="8424936" cy="5085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195736" y="1196752"/>
            <a:ext cx="5400600" cy="369332"/>
          </a:xfrm>
          <a:prstGeom prst="rect">
            <a:avLst/>
          </a:prstGeom>
          <a:noFill/>
        </p:spPr>
        <p:txBody>
          <a:bodyPr wrap="square" rtlCol="0">
            <a:spAutoFit/>
          </a:bodyPr>
          <a:lstStyle/>
          <a:p>
            <a:r>
              <a:rPr lang="en-GB" sz="1800" b="1" dirty="0" smtClean="0">
                <a:solidFill>
                  <a:prstClr val="black"/>
                </a:solidFill>
              </a:rPr>
              <a:t>Number of policies per plan passed referendum</a:t>
            </a:r>
            <a:endParaRPr lang="en-GB" sz="1800" b="1" dirty="0">
              <a:solidFill>
                <a:prstClr val="black"/>
              </a:solidFill>
            </a:endParaRPr>
          </a:p>
        </p:txBody>
      </p:sp>
      <p:sp>
        <p:nvSpPr>
          <p:cNvPr id="6" name="TextBox 5"/>
          <p:cNvSpPr txBox="1"/>
          <p:nvPr/>
        </p:nvSpPr>
        <p:spPr>
          <a:xfrm>
            <a:off x="2034938" y="395082"/>
            <a:ext cx="6785534" cy="523220"/>
          </a:xfrm>
          <a:prstGeom prst="rect">
            <a:avLst/>
          </a:prstGeom>
          <a:noFill/>
        </p:spPr>
        <p:txBody>
          <a:bodyPr wrap="square" rtlCol="0">
            <a:spAutoFit/>
          </a:bodyPr>
          <a:lstStyle/>
          <a:p>
            <a:pPr algn="r"/>
            <a:r>
              <a:rPr lang="en-GB" sz="2800" b="1" dirty="0" smtClean="0">
                <a:solidFill>
                  <a:schemeClr val="bg1">
                    <a:lumMod val="75000"/>
                  </a:schemeClr>
                </a:solidFill>
                <a:latin typeface="Arial"/>
              </a:rPr>
              <a:t>Size doesn’t matter</a:t>
            </a:r>
            <a:endParaRPr lang="en-GB" sz="2800" b="1" dirty="0">
              <a:solidFill>
                <a:schemeClr val="bg1">
                  <a:lumMod val="75000"/>
                </a:schemeClr>
              </a:solidFill>
              <a:latin typeface="Arial"/>
            </a:endParaRPr>
          </a:p>
        </p:txBody>
      </p:sp>
      <p:pic>
        <p:nvPicPr>
          <p:cNvPr id="7" name="Picture 6" descr="G:\Decentralisation\Neighbourhoods\Neighbourhood Planning (Jamie's)\Mobilisation\Promotion\DCLG logos\DCLG_CMYK_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990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80528" y="39508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2800" b="1" dirty="0" smtClean="0">
                <a:solidFill>
                  <a:schemeClr val="bg1">
                    <a:lumMod val="75000"/>
                  </a:schemeClr>
                </a:solidFill>
                <a:latin typeface="Arial" panose="020B0604020202020204" pitchFamily="34" charset="0"/>
                <a:cs typeface="Arial" panose="020B0604020202020204" pitchFamily="34" charset="0"/>
              </a:rPr>
              <a:t>The Power of Neighbourhood Planning</a:t>
            </a:r>
            <a:endParaRPr lang="en-GB" sz="2800" b="1" dirty="0">
              <a:solidFill>
                <a:schemeClr val="bg1">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431540" y="1412776"/>
            <a:ext cx="8280919" cy="4708981"/>
          </a:xfrm>
          <a:prstGeom prst="rect">
            <a:avLst/>
          </a:prstGeom>
          <a:noFill/>
        </p:spPr>
        <p:txBody>
          <a:bodyPr wrap="square" rtlCol="0">
            <a:spAutoFit/>
          </a:bodyPr>
          <a:lstStyle/>
          <a:p>
            <a:r>
              <a:rPr lang="en-GB" sz="2000" dirty="0" smtClean="0">
                <a:solidFill>
                  <a:prstClr val="black"/>
                </a:solidFill>
              </a:rPr>
              <a:t>Neighbourhood planning policies can cover a broad spectrum of issues:</a:t>
            </a:r>
          </a:p>
          <a:p>
            <a:endParaRPr lang="en-GB" sz="2000" dirty="0">
              <a:solidFill>
                <a:prstClr val="black"/>
              </a:solidFill>
            </a:endParaRPr>
          </a:p>
          <a:p>
            <a:pPr marL="342900" indent="-342900">
              <a:lnSpc>
                <a:spcPct val="200000"/>
              </a:lnSpc>
              <a:buFont typeface="Arial" panose="020B0604020202020204" pitchFamily="34" charset="0"/>
              <a:buChar char="•"/>
            </a:pPr>
            <a:r>
              <a:rPr lang="en-GB" sz="2000" dirty="0" smtClean="0">
                <a:solidFill>
                  <a:prstClr val="black"/>
                </a:solidFill>
              </a:rPr>
              <a:t>Choose </a:t>
            </a:r>
            <a:r>
              <a:rPr lang="en-GB" sz="2000" dirty="0">
                <a:solidFill>
                  <a:prstClr val="black"/>
                </a:solidFill>
              </a:rPr>
              <a:t>where</a:t>
            </a:r>
            <a:r>
              <a:rPr lang="en-GB" sz="2000" dirty="0" smtClean="0">
                <a:solidFill>
                  <a:prstClr val="black"/>
                </a:solidFill>
              </a:rPr>
              <a:t> new </a:t>
            </a:r>
            <a:r>
              <a:rPr lang="en-GB" sz="2000" b="1" dirty="0">
                <a:solidFill>
                  <a:srgbClr val="009999"/>
                </a:solidFill>
              </a:rPr>
              <a:t>housing</a:t>
            </a:r>
            <a:r>
              <a:rPr lang="en-GB" sz="2000" b="1" dirty="0">
                <a:solidFill>
                  <a:srgbClr val="00B0F0"/>
                </a:solidFill>
              </a:rPr>
              <a:t> </a:t>
            </a:r>
            <a:r>
              <a:rPr lang="en-GB" sz="2000" dirty="0" smtClean="0">
                <a:solidFill>
                  <a:prstClr val="black"/>
                </a:solidFill>
              </a:rPr>
              <a:t>should go and what it should </a:t>
            </a:r>
            <a:r>
              <a:rPr lang="en-GB" sz="2000" dirty="0">
                <a:solidFill>
                  <a:prstClr val="black"/>
                </a:solidFill>
              </a:rPr>
              <a:t>look like</a:t>
            </a:r>
          </a:p>
          <a:p>
            <a:pPr marL="342900" indent="-342900">
              <a:lnSpc>
                <a:spcPct val="200000"/>
              </a:lnSpc>
              <a:buFont typeface="Arial" panose="020B0604020202020204" pitchFamily="34" charset="0"/>
              <a:buChar char="•"/>
            </a:pPr>
            <a:r>
              <a:rPr lang="en-GB" sz="2000" dirty="0" smtClean="0">
                <a:solidFill>
                  <a:prstClr val="black"/>
                </a:solidFill>
              </a:rPr>
              <a:t>Encourage new </a:t>
            </a:r>
            <a:r>
              <a:rPr lang="en-GB" sz="2000" b="1" dirty="0" smtClean="0">
                <a:solidFill>
                  <a:srgbClr val="009999"/>
                </a:solidFill>
              </a:rPr>
              <a:t>employment</a:t>
            </a:r>
            <a:r>
              <a:rPr lang="en-GB" sz="2000" b="1" dirty="0" smtClean="0">
                <a:solidFill>
                  <a:srgbClr val="00B0F0"/>
                </a:solidFill>
              </a:rPr>
              <a:t> </a:t>
            </a:r>
            <a:r>
              <a:rPr lang="en-GB" sz="2000" dirty="0" smtClean="0">
                <a:solidFill>
                  <a:prstClr val="black"/>
                </a:solidFill>
              </a:rPr>
              <a:t>uses</a:t>
            </a:r>
          </a:p>
          <a:p>
            <a:pPr marL="342900" indent="-342900">
              <a:lnSpc>
                <a:spcPct val="200000"/>
              </a:lnSpc>
              <a:buFont typeface="Arial" panose="020B0604020202020204" pitchFamily="34" charset="0"/>
              <a:buChar char="•"/>
            </a:pPr>
            <a:r>
              <a:rPr lang="en-GB" sz="2000" dirty="0" smtClean="0">
                <a:solidFill>
                  <a:prstClr val="black"/>
                </a:solidFill>
              </a:rPr>
              <a:t>Protect and enhance the </a:t>
            </a:r>
            <a:r>
              <a:rPr lang="en-GB" sz="2000" b="1" dirty="0" smtClean="0">
                <a:solidFill>
                  <a:srgbClr val="009999"/>
                </a:solidFill>
              </a:rPr>
              <a:t>High</a:t>
            </a:r>
            <a:r>
              <a:rPr lang="en-GB" sz="2000" b="1" dirty="0" smtClean="0">
                <a:solidFill>
                  <a:srgbClr val="00B0F0"/>
                </a:solidFill>
              </a:rPr>
              <a:t> </a:t>
            </a:r>
            <a:r>
              <a:rPr lang="en-GB" sz="2000" b="1" dirty="0" smtClean="0">
                <a:solidFill>
                  <a:srgbClr val="009999"/>
                </a:solidFill>
              </a:rPr>
              <a:t>Street</a:t>
            </a:r>
          </a:p>
          <a:p>
            <a:pPr marL="342900" indent="-342900">
              <a:lnSpc>
                <a:spcPct val="200000"/>
              </a:lnSpc>
              <a:buFont typeface="Arial" panose="020B0604020202020204" pitchFamily="34" charset="0"/>
              <a:buChar char="•"/>
            </a:pPr>
            <a:r>
              <a:rPr lang="en-GB" sz="2000" dirty="0" smtClean="0">
                <a:solidFill>
                  <a:prstClr val="black"/>
                </a:solidFill>
              </a:rPr>
              <a:t>Decide how </a:t>
            </a:r>
            <a:r>
              <a:rPr lang="en-GB" sz="2000" b="1" dirty="0" smtClean="0">
                <a:solidFill>
                  <a:srgbClr val="009999"/>
                </a:solidFill>
              </a:rPr>
              <a:t>community</a:t>
            </a:r>
            <a:r>
              <a:rPr lang="en-GB" sz="2000" b="1" dirty="0" smtClean="0">
                <a:solidFill>
                  <a:srgbClr val="00B0F0"/>
                </a:solidFill>
              </a:rPr>
              <a:t> </a:t>
            </a:r>
            <a:r>
              <a:rPr lang="en-GB" sz="2000" b="1" dirty="0" smtClean="0">
                <a:solidFill>
                  <a:srgbClr val="009999"/>
                </a:solidFill>
              </a:rPr>
              <a:t>infrastructure</a:t>
            </a:r>
            <a:r>
              <a:rPr lang="en-GB" sz="2000" b="1" dirty="0" smtClean="0">
                <a:solidFill>
                  <a:srgbClr val="00B0F0"/>
                </a:solidFill>
              </a:rPr>
              <a:t> </a:t>
            </a:r>
            <a:r>
              <a:rPr lang="en-GB" sz="2000" b="1" dirty="0" smtClean="0">
                <a:solidFill>
                  <a:srgbClr val="009999"/>
                </a:solidFill>
              </a:rPr>
              <a:t>levy</a:t>
            </a:r>
            <a:r>
              <a:rPr lang="en-GB" sz="2000" b="1" dirty="0" smtClean="0">
                <a:solidFill>
                  <a:srgbClr val="00B0F0"/>
                </a:solidFill>
              </a:rPr>
              <a:t> </a:t>
            </a:r>
            <a:r>
              <a:rPr lang="en-GB" sz="2000" dirty="0" smtClean="0">
                <a:solidFill>
                  <a:prstClr val="black"/>
                </a:solidFill>
              </a:rPr>
              <a:t>money is spent</a:t>
            </a:r>
          </a:p>
          <a:p>
            <a:pPr marL="342900" indent="-342900">
              <a:lnSpc>
                <a:spcPct val="200000"/>
              </a:lnSpc>
              <a:buFont typeface="Arial" panose="020B0604020202020204" pitchFamily="34" charset="0"/>
              <a:buChar char="•"/>
            </a:pPr>
            <a:r>
              <a:rPr lang="en-GB" sz="2000" dirty="0" smtClean="0">
                <a:solidFill>
                  <a:prstClr val="black"/>
                </a:solidFill>
              </a:rPr>
              <a:t>Protect and enhance </a:t>
            </a:r>
            <a:r>
              <a:rPr lang="en-GB" sz="2000" b="1" dirty="0" smtClean="0">
                <a:solidFill>
                  <a:srgbClr val="009999"/>
                </a:solidFill>
              </a:rPr>
              <a:t>green</a:t>
            </a:r>
            <a:r>
              <a:rPr lang="en-GB" sz="2000" b="1" dirty="0" smtClean="0">
                <a:solidFill>
                  <a:srgbClr val="00B0F0"/>
                </a:solidFill>
              </a:rPr>
              <a:t> </a:t>
            </a:r>
            <a:r>
              <a:rPr lang="en-GB" sz="2000" b="1" dirty="0" smtClean="0">
                <a:solidFill>
                  <a:srgbClr val="009999"/>
                </a:solidFill>
              </a:rPr>
              <a:t>spaces</a:t>
            </a:r>
          </a:p>
          <a:p>
            <a:pPr marL="342900" indent="-342900">
              <a:lnSpc>
                <a:spcPct val="200000"/>
              </a:lnSpc>
              <a:buFont typeface="Arial" panose="020B0604020202020204" pitchFamily="34" charset="0"/>
              <a:buChar char="•"/>
            </a:pPr>
            <a:r>
              <a:rPr lang="en-GB" sz="2000" dirty="0" smtClean="0">
                <a:solidFill>
                  <a:prstClr val="black"/>
                </a:solidFill>
              </a:rPr>
              <a:t>Define and secure local </a:t>
            </a:r>
            <a:r>
              <a:rPr lang="en-GB" sz="2000" b="1" dirty="0" smtClean="0">
                <a:solidFill>
                  <a:srgbClr val="009999"/>
                </a:solidFill>
              </a:rPr>
              <a:t>heritage</a:t>
            </a:r>
          </a:p>
          <a:p>
            <a:pPr marL="342900" indent="-342900">
              <a:buFont typeface="Arial" panose="020B0604020202020204" pitchFamily="34" charset="0"/>
              <a:buChar char="•"/>
            </a:pPr>
            <a:endParaRPr lang="en-GB" sz="2000" dirty="0" smtClean="0">
              <a:solidFill>
                <a:prstClr val="black"/>
              </a:solidFill>
            </a:endParaRPr>
          </a:p>
        </p:txBody>
      </p:sp>
      <p:pic>
        <p:nvPicPr>
          <p:cNvPr id="5"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195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6943276"/>
              </p:ext>
            </p:extLst>
          </p:nvPr>
        </p:nvGraphicFramePr>
        <p:xfrm>
          <a:off x="5122744" y="5085184"/>
          <a:ext cx="3575720" cy="1656184"/>
        </p:xfrm>
        <a:graphic>
          <a:graphicData uri="http://schemas.openxmlformats.org/drawingml/2006/table">
            <a:tbl>
              <a:tblPr firstRow="1" bandRow="1">
                <a:tableStyleId>{5C22544A-7EE6-4342-B048-85BDC9FD1C3A}</a:tableStyleId>
              </a:tblPr>
              <a:tblGrid>
                <a:gridCol w="1787860"/>
                <a:gridCol w="1787860"/>
              </a:tblGrid>
              <a:tr h="414046">
                <a:tc gridSpan="2">
                  <a:txBody>
                    <a:bodyPr/>
                    <a:lstStyle/>
                    <a:p>
                      <a:pPr algn="ctr"/>
                      <a:r>
                        <a:rPr lang="en-GB" sz="2000" dirty="0" smtClean="0"/>
                        <a:t>The Average Plan</a:t>
                      </a:r>
                      <a:endParaRPr lang="en-GB" sz="2000" dirty="0"/>
                    </a:p>
                  </a:txBody>
                  <a:tcPr/>
                </a:tc>
                <a:tc hMerge="1">
                  <a:txBody>
                    <a:bodyPr/>
                    <a:lstStyle/>
                    <a:p>
                      <a:endParaRPr lang="en-GB" dirty="0"/>
                    </a:p>
                  </a:txBody>
                  <a:tcPr/>
                </a:tc>
              </a:tr>
              <a:tr h="414046">
                <a:tc>
                  <a:txBody>
                    <a:bodyPr/>
                    <a:lstStyle/>
                    <a:p>
                      <a:pPr algn="ctr"/>
                      <a:r>
                        <a:rPr lang="en-GB" b="1" dirty="0" smtClean="0"/>
                        <a:t>Policies</a:t>
                      </a:r>
                      <a:endParaRPr lang="en-GB" b="1" dirty="0"/>
                    </a:p>
                  </a:txBody>
                  <a:tcPr/>
                </a:tc>
                <a:tc>
                  <a:txBody>
                    <a:bodyPr/>
                    <a:lstStyle/>
                    <a:p>
                      <a:pPr algn="ctr"/>
                      <a:r>
                        <a:rPr lang="en-GB" dirty="0" smtClean="0"/>
                        <a:t>19</a:t>
                      </a:r>
                      <a:endParaRPr lang="en-GB" dirty="0"/>
                    </a:p>
                  </a:txBody>
                  <a:tcPr/>
                </a:tc>
              </a:tr>
              <a:tr h="414046">
                <a:tc>
                  <a:txBody>
                    <a:bodyPr/>
                    <a:lstStyle/>
                    <a:p>
                      <a:pPr algn="ctr"/>
                      <a:r>
                        <a:rPr lang="en-GB" b="1" dirty="0" smtClean="0"/>
                        <a:t>Themes</a:t>
                      </a:r>
                      <a:endParaRPr lang="en-GB" b="1" dirty="0"/>
                    </a:p>
                  </a:txBody>
                  <a:tcPr/>
                </a:tc>
                <a:tc>
                  <a:txBody>
                    <a:bodyPr/>
                    <a:lstStyle/>
                    <a:p>
                      <a:pPr algn="ctr"/>
                      <a:r>
                        <a:rPr lang="en-GB" dirty="0" smtClean="0"/>
                        <a:t>10</a:t>
                      </a:r>
                      <a:endParaRPr lang="en-GB" dirty="0"/>
                    </a:p>
                  </a:txBody>
                  <a:tcPr/>
                </a:tc>
              </a:tr>
              <a:tr h="414046">
                <a:tc>
                  <a:txBody>
                    <a:bodyPr/>
                    <a:lstStyle/>
                    <a:p>
                      <a:pPr algn="ctr"/>
                      <a:r>
                        <a:rPr lang="en-GB" b="1" dirty="0" smtClean="0"/>
                        <a:t>Sub-themes</a:t>
                      </a:r>
                      <a:endParaRPr lang="en-GB" b="1" dirty="0"/>
                    </a:p>
                  </a:txBody>
                  <a:tcPr/>
                </a:tc>
                <a:tc>
                  <a:txBody>
                    <a:bodyPr/>
                    <a:lstStyle/>
                    <a:p>
                      <a:pPr algn="ctr"/>
                      <a:r>
                        <a:rPr lang="en-GB" dirty="0" smtClean="0"/>
                        <a:t>38</a:t>
                      </a:r>
                      <a:endParaRPr lang="en-GB" dirty="0"/>
                    </a:p>
                  </a:txBody>
                  <a:tcPr/>
                </a:tc>
              </a:tr>
            </a:tbl>
          </a:graphicData>
        </a:graphic>
      </p:graphicFrame>
      <p:sp>
        <p:nvSpPr>
          <p:cNvPr id="7" name="TextBox 6"/>
          <p:cNvSpPr txBox="1"/>
          <p:nvPr/>
        </p:nvSpPr>
        <p:spPr>
          <a:xfrm>
            <a:off x="5652120" y="888394"/>
            <a:ext cx="3024336" cy="1015663"/>
          </a:xfrm>
          <a:prstGeom prst="rect">
            <a:avLst/>
          </a:prstGeom>
          <a:noFill/>
        </p:spPr>
        <p:txBody>
          <a:bodyPr wrap="square" rtlCol="0">
            <a:spAutoFit/>
          </a:bodyPr>
          <a:lstStyle/>
          <a:p>
            <a:pPr fontAlgn="auto">
              <a:spcBef>
                <a:spcPts val="0"/>
              </a:spcBef>
              <a:spcAft>
                <a:spcPts val="0"/>
              </a:spcAft>
            </a:pPr>
            <a:r>
              <a:rPr lang="en-GB" sz="6000" b="1" dirty="0" smtClean="0">
                <a:solidFill>
                  <a:srgbClr val="1F497D">
                    <a:lumMod val="50000"/>
                  </a:srgbClr>
                </a:solidFill>
                <a:latin typeface="Calibri" panose="020F0502020204030204" pitchFamily="34" charset="0"/>
              </a:rPr>
              <a:t>89%</a:t>
            </a:r>
            <a:endParaRPr lang="en-GB" sz="6000" b="1" dirty="0">
              <a:solidFill>
                <a:srgbClr val="1F497D">
                  <a:lumMod val="50000"/>
                </a:srgbClr>
              </a:solidFill>
              <a:latin typeface="Calibri" panose="020F0502020204030204" pitchFamily="34" charset="0"/>
            </a:endParaRPr>
          </a:p>
        </p:txBody>
      </p:sp>
      <p:sp>
        <p:nvSpPr>
          <p:cNvPr id="8" name="TextBox 7"/>
          <p:cNvSpPr txBox="1"/>
          <p:nvPr/>
        </p:nvSpPr>
        <p:spPr>
          <a:xfrm>
            <a:off x="7147404" y="1026893"/>
            <a:ext cx="1843172" cy="738664"/>
          </a:xfrm>
          <a:prstGeom prst="rect">
            <a:avLst/>
          </a:prstGeom>
          <a:noFill/>
        </p:spPr>
        <p:txBody>
          <a:bodyPr wrap="square" rtlCol="0">
            <a:spAutoFit/>
          </a:bodyPr>
          <a:lstStyle/>
          <a:p>
            <a:pPr fontAlgn="auto">
              <a:spcBef>
                <a:spcPts val="0"/>
              </a:spcBef>
              <a:spcAft>
                <a:spcPts val="0"/>
              </a:spcAft>
            </a:pPr>
            <a:r>
              <a:rPr lang="en-GB" sz="1400" dirty="0" smtClean="0">
                <a:solidFill>
                  <a:srgbClr val="1F497D">
                    <a:lumMod val="50000"/>
                  </a:srgbClr>
                </a:solidFill>
                <a:latin typeface="Calibri" panose="020F0502020204030204" pitchFamily="34" charset="0"/>
              </a:rPr>
              <a:t>Of made plans contain policies to shape new housing development</a:t>
            </a:r>
            <a:endParaRPr lang="en-GB" sz="1400" dirty="0">
              <a:solidFill>
                <a:srgbClr val="1F497D">
                  <a:lumMod val="50000"/>
                </a:srgbClr>
              </a:solidFill>
              <a:latin typeface="Calibri" panose="020F0502020204030204" pitchFamily="34" charset="0"/>
            </a:endParaRPr>
          </a:p>
        </p:txBody>
      </p:sp>
      <p:sp>
        <p:nvSpPr>
          <p:cNvPr id="10" name="TextBox 9"/>
          <p:cNvSpPr txBox="1"/>
          <p:nvPr/>
        </p:nvSpPr>
        <p:spPr>
          <a:xfrm>
            <a:off x="5646182" y="2276168"/>
            <a:ext cx="3024336" cy="1015663"/>
          </a:xfrm>
          <a:prstGeom prst="rect">
            <a:avLst/>
          </a:prstGeom>
          <a:noFill/>
        </p:spPr>
        <p:txBody>
          <a:bodyPr wrap="square" rtlCol="0">
            <a:spAutoFit/>
          </a:bodyPr>
          <a:lstStyle/>
          <a:p>
            <a:pPr fontAlgn="auto">
              <a:spcBef>
                <a:spcPts val="0"/>
              </a:spcBef>
              <a:spcAft>
                <a:spcPts val="0"/>
              </a:spcAft>
            </a:pPr>
            <a:r>
              <a:rPr lang="en-GB" sz="6000" b="1" dirty="0" smtClean="0">
                <a:solidFill>
                  <a:srgbClr val="1F497D">
                    <a:lumMod val="50000"/>
                  </a:srgbClr>
                </a:solidFill>
                <a:latin typeface="Calibri" panose="020F0502020204030204" pitchFamily="34" charset="0"/>
              </a:rPr>
              <a:t>54%</a:t>
            </a:r>
            <a:endParaRPr lang="en-GB" sz="6000" b="1" dirty="0">
              <a:solidFill>
                <a:srgbClr val="1F497D">
                  <a:lumMod val="50000"/>
                </a:srgbClr>
              </a:solidFill>
              <a:latin typeface="Calibri" panose="020F0502020204030204" pitchFamily="34" charset="0"/>
            </a:endParaRPr>
          </a:p>
        </p:txBody>
      </p:sp>
      <p:sp>
        <p:nvSpPr>
          <p:cNvPr id="11" name="TextBox 10"/>
          <p:cNvSpPr txBox="1"/>
          <p:nvPr/>
        </p:nvSpPr>
        <p:spPr>
          <a:xfrm>
            <a:off x="7158350" y="2522389"/>
            <a:ext cx="1843172" cy="523220"/>
          </a:xfrm>
          <a:prstGeom prst="rect">
            <a:avLst/>
          </a:prstGeom>
          <a:noFill/>
        </p:spPr>
        <p:txBody>
          <a:bodyPr wrap="square" rtlCol="0">
            <a:spAutoFit/>
          </a:bodyPr>
          <a:lstStyle/>
          <a:p>
            <a:pPr fontAlgn="auto">
              <a:spcBef>
                <a:spcPts val="0"/>
              </a:spcBef>
              <a:spcAft>
                <a:spcPts val="0"/>
              </a:spcAft>
            </a:pPr>
            <a:r>
              <a:rPr lang="en-GB" sz="1400" dirty="0" smtClean="0">
                <a:solidFill>
                  <a:srgbClr val="1F497D">
                    <a:lumMod val="50000"/>
                  </a:srgbClr>
                </a:solidFill>
                <a:latin typeface="Calibri" panose="020F0502020204030204" pitchFamily="34" charset="0"/>
              </a:rPr>
              <a:t>Of made plans allocate sites for new housing</a:t>
            </a:r>
            <a:endParaRPr lang="en-GB" sz="1400" dirty="0">
              <a:solidFill>
                <a:srgbClr val="1F497D">
                  <a:lumMod val="50000"/>
                </a:srgbClr>
              </a:solidFill>
              <a:latin typeface="Calibri" panose="020F0502020204030204" pitchFamily="34" charset="0"/>
            </a:endParaRPr>
          </a:p>
        </p:txBody>
      </p:sp>
      <p:sp>
        <p:nvSpPr>
          <p:cNvPr id="12" name="TextBox 11"/>
          <p:cNvSpPr txBox="1"/>
          <p:nvPr/>
        </p:nvSpPr>
        <p:spPr>
          <a:xfrm>
            <a:off x="5652120" y="3717029"/>
            <a:ext cx="3024336" cy="1015663"/>
          </a:xfrm>
          <a:prstGeom prst="rect">
            <a:avLst/>
          </a:prstGeom>
          <a:noFill/>
        </p:spPr>
        <p:txBody>
          <a:bodyPr wrap="square" rtlCol="0">
            <a:spAutoFit/>
          </a:bodyPr>
          <a:lstStyle/>
          <a:p>
            <a:pPr fontAlgn="auto">
              <a:spcBef>
                <a:spcPts val="0"/>
              </a:spcBef>
              <a:spcAft>
                <a:spcPts val="0"/>
              </a:spcAft>
            </a:pPr>
            <a:r>
              <a:rPr lang="en-GB" sz="6000" b="1" dirty="0" smtClean="0">
                <a:solidFill>
                  <a:srgbClr val="1F497D">
                    <a:lumMod val="50000"/>
                  </a:srgbClr>
                </a:solidFill>
                <a:latin typeface="Calibri" panose="020F0502020204030204" pitchFamily="34" charset="0"/>
              </a:rPr>
              <a:t>51%</a:t>
            </a:r>
            <a:endParaRPr lang="en-GB" sz="6000" b="1" dirty="0">
              <a:solidFill>
                <a:srgbClr val="1F497D">
                  <a:lumMod val="50000"/>
                </a:srgbClr>
              </a:solidFill>
              <a:latin typeface="Calibri" panose="020F0502020204030204" pitchFamily="34" charset="0"/>
            </a:endParaRPr>
          </a:p>
        </p:txBody>
      </p:sp>
      <p:sp>
        <p:nvSpPr>
          <p:cNvPr id="13" name="TextBox 12"/>
          <p:cNvSpPr txBox="1"/>
          <p:nvPr/>
        </p:nvSpPr>
        <p:spPr>
          <a:xfrm>
            <a:off x="7169281" y="3855528"/>
            <a:ext cx="1843172" cy="738664"/>
          </a:xfrm>
          <a:prstGeom prst="rect">
            <a:avLst/>
          </a:prstGeom>
          <a:noFill/>
        </p:spPr>
        <p:txBody>
          <a:bodyPr wrap="square" rtlCol="0">
            <a:spAutoFit/>
          </a:bodyPr>
          <a:lstStyle/>
          <a:p>
            <a:pPr fontAlgn="auto">
              <a:spcBef>
                <a:spcPts val="0"/>
              </a:spcBef>
              <a:spcAft>
                <a:spcPts val="0"/>
              </a:spcAft>
            </a:pPr>
            <a:r>
              <a:rPr lang="en-GB" sz="1400" dirty="0" smtClean="0">
                <a:solidFill>
                  <a:srgbClr val="1F497D">
                    <a:lumMod val="50000"/>
                  </a:srgbClr>
                </a:solidFill>
                <a:latin typeface="Calibri" panose="020F0502020204030204" pitchFamily="34" charset="0"/>
              </a:rPr>
              <a:t>Of made plans encourage new employment uses</a:t>
            </a:r>
            <a:endParaRPr lang="en-GB" sz="1400" dirty="0">
              <a:solidFill>
                <a:srgbClr val="1F497D">
                  <a:lumMod val="50000"/>
                </a:srgbClr>
              </a:solidFill>
              <a:latin typeface="Calibri" panose="020F0502020204030204" pitchFamily="34" charset="0"/>
            </a:endParaRPr>
          </a:p>
        </p:txBody>
      </p:sp>
      <p:sp>
        <p:nvSpPr>
          <p:cNvPr id="9" name="TextBox 8"/>
          <p:cNvSpPr txBox="1"/>
          <p:nvPr/>
        </p:nvSpPr>
        <p:spPr>
          <a:xfrm>
            <a:off x="179512" y="5661248"/>
            <a:ext cx="4680520" cy="1169551"/>
          </a:xfrm>
          <a:prstGeom prst="rect">
            <a:avLst/>
          </a:prstGeom>
          <a:noFill/>
        </p:spPr>
        <p:txBody>
          <a:bodyPr wrap="square" rtlCol="0">
            <a:spAutoFit/>
          </a:bodyPr>
          <a:lstStyle/>
          <a:p>
            <a:pPr marL="342900" indent="-342900" fontAlgn="auto">
              <a:spcBef>
                <a:spcPts val="0"/>
              </a:spcBef>
              <a:spcAft>
                <a:spcPts val="0"/>
              </a:spcAft>
              <a:buFont typeface="+mj-lt"/>
              <a:buAutoNum type="arabicPeriod"/>
            </a:pPr>
            <a:r>
              <a:rPr lang="en-GB" sz="1400" dirty="0" smtClean="0">
                <a:solidFill>
                  <a:prstClr val="black"/>
                </a:solidFill>
                <a:latin typeface="Arial"/>
              </a:rPr>
              <a:t>Promote local distinctiveness</a:t>
            </a:r>
          </a:p>
          <a:p>
            <a:pPr marL="342900" indent="-342900" fontAlgn="auto">
              <a:spcBef>
                <a:spcPts val="0"/>
              </a:spcBef>
              <a:spcAft>
                <a:spcPts val="0"/>
              </a:spcAft>
              <a:buFont typeface="+mj-lt"/>
              <a:buAutoNum type="arabicPeriod"/>
            </a:pPr>
            <a:r>
              <a:rPr lang="en-GB" sz="1400" dirty="0" smtClean="0">
                <a:solidFill>
                  <a:prstClr val="black"/>
                </a:solidFill>
                <a:latin typeface="Arial"/>
              </a:rPr>
              <a:t>Parking Standards</a:t>
            </a:r>
          </a:p>
          <a:p>
            <a:pPr marL="342900" indent="-342900" fontAlgn="auto">
              <a:spcBef>
                <a:spcPts val="0"/>
              </a:spcBef>
              <a:spcAft>
                <a:spcPts val="0"/>
              </a:spcAft>
              <a:buFont typeface="+mj-lt"/>
              <a:buAutoNum type="arabicPeriod"/>
            </a:pPr>
            <a:r>
              <a:rPr lang="en-GB" sz="1400" dirty="0" smtClean="0">
                <a:solidFill>
                  <a:prstClr val="black"/>
                </a:solidFill>
                <a:latin typeface="Arial"/>
              </a:rPr>
              <a:t>Pedestrian &amp; cycle routes</a:t>
            </a:r>
          </a:p>
          <a:p>
            <a:pPr marL="342900" indent="-342900" fontAlgn="auto">
              <a:spcBef>
                <a:spcPts val="0"/>
              </a:spcBef>
              <a:spcAft>
                <a:spcPts val="0"/>
              </a:spcAft>
              <a:buFont typeface="+mj-lt"/>
              <a:buAutoNum type="arabicPeriod"/>
            </a:pPr>
            <a:r>
              <a:rPr lang="en-GB" sz="1400" dirty="0" smtClean="0">
                <a:solidFill>
                  <a:prstClr val="black"/>
                </a:solidFill>
                <a:latin typeface="Arial"/>
              </a:rPr>
              <a:t>Scale, height and density of new developments</a:t>
            </a:r>
          </a:p>
          <a:p>
            <a:pPr marL="342900" indent="-342900" fontAlgn="auto">
              <a:spcBef>
                <a:spcPts val="0"/>
              </a:spcBef>
              <a:spcAft>
                <a:spcPts val="0"/>
              </a:spcAft>
              <a:buFont typeface="+mj-lt"/>
              <a:buAutoNum type="arabicPeriod"/>
            </a:pPr>
            <a:r>
              <a:rPr lang="en-GB" sz="1400" dirty="0" smtClean="0">
                <a:solidFill>
                  <a:prstClr val="black"/>
                </a:solidFill>
                <a:latin typeface="Arial"/>
              </a:rPr>
              <a:t>Affordable Housing</a:t>
            </a:r>
            <a:endParaRPr lang="en-GB" sz="1400" dirty="0">
              <a:solidFill>
                <a:prstClr val="black"/>
              </a:solidFill>
              <a:latin typeface="Arial"/>
            </a:endParaRPr>
          </a:p>
        </p:txBody>
      </p:sp>
      <p:sp>
        <p:nvSpPr>
          <p:cNvPr id="14" name="TextBox 13"/>
          <p:cNvSpPr txBox="1"/>
          <p:nvPr/>
        </p:nvSpPr>
        <p:spPr>
          <a:xfrm>
            <a:off x="179512" y="5301208"/>
            <a:ext cx="2016224" cy="369332"/>
          </a:xfrm>
          <a:prstGeom prst="rect">
            <a:avLst/>
          </a:prstGeom>
          <a:noFill/>
        </p:spPr>
        <p:txBody>
          <a:bodyPr wrap="square" rtlCol="0">
            <a:spAutoFit/>
          </a:bodyPr>
          <a:lstStyle/>
          <a:p>
            <a:pPr fontAlgn="auto">
              <a:spcBef>
                <a:spcPts val="0"/>
              </a:spcBef>
              <a:spcAft>
                <a:spcPts val="0"/>
              </a:spcAft>
            </a:pPr>
            <a:r>
              <a:rPr lang="en-GB" sz="1800" b="1" dirty="0" smtClean="0">
                <a:solidFill>
                  <a:prstClr val="black"/>
                </a:solidFill>
                <a:latin typeface="Arial"/>
              </a:rPr>
              <a:t>Top 5 Policies</a:t>
            </a:r>
            <a:endParaRPr lang="en-GB" sz="1800" b="1" dirty="0">
              <a:solidFill>
                <a:prstClr val="black"/>
              </a:solidFill>
              <a:latin typeface="Arial"/>
            </a:endParaRPr>
          </a:p>
        </p:txBody>
      </p:sp>
      <p:sp>
        <p:nvSpPr>
          <p:cNvPr id="15" name="TextBox 14"/>
          <p:cNvSpPr txBox="1"/>
          <p:nvPr/>
        </p:nvSpPr>
        <p:spPr>
          <a:xfrm>
            <a:off x="4644008" y="0"/>
            <a:ext cx="4493343" cy="923330"/>
          </a:xfrm>
          <a:prstGeom prst="rect">
            <a:avLst/>
          </a:prstGeom>
          <a:noFill/>
        </p:spPr>
        <p:txBody>
          <a:bodyPr wrap="square" rtlCol="0">
            <a:spAutoFit/>
          </a:bodyPr>
          <a:lstStyle/>
          <a:p>
            <a:pPr algn="r" fontAlgn="auto">
              <a:spcBef>
                <a:spcPts val="0"/>
              </a:spcBef>
              <a:spcAft>
                <a:spcPts val="0"/>
              </a:spcAft>
            </a:pPr>
            <a:r>
              <a:rPr lang="en-GB" sz="5400" b="1" dirty="0" smtClean="0">
                <a:solidFill>
                  <a:srgbClr val="1F497D">
                    <a:lumMod val="50000"/>
                  </a:srgbClr>
                </a:solidFill>
                <a:latin typeface="Calibri" panose="020F0502020204030204" pitchFamily="34" charset="0"/>
              </a:rPr>
              <a:t>Policy Analysis</a:t>
            </a:r>
            <a:endParaRPr lang="en-GB" sz="5400" b="1" dirty="0">
              <a:solidFill>
                <a:srgbClr val="1F497D">
                  <a:lumMod val="50000"/>
                </a:srgbClr>
              </a:solidFill>
              <a:latin typeface="Calibri" panose="020F050202020403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90" t="1802" r="23978" b="7631"/>
          <a:stretch/>
        </p:blipFill>
        <p:spPr bwMode="auto">
          <a:xfrm>
            <a:off x="72008" y="-7328"/>
            <a:ext cx="4788024" cy="538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63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756382" y="1540820"/>
            <a:ext cx="7688356" cy="3570208"/>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Calibri"/>
              </a:rPr>
              <a:t>In the small coastal village of Lympstone: </a:t>
            </a:r>
            <a:r>
              <a:rPr lang="en-GB" sz="2000" dirty="0" smtClean="0">
                <a:solidFill>
                  <a:prstClr val="black"/>
                </a:solidFill>
                <a:latin typeface="Calibri"/>
              </a:rPr>
              <a:t>		   </a:t>
            </a:r>
            <a:r>
              <a:rPr lang="en-GB" sz="2000" b="1" dirty="0" smtClean="0">
                <a:solidFill>
                  <a:prstClr val="black"/>
                </a:solidFill>
                <a:latin typeface="Calibri"/>
              </a:rPr>
              <a:t>£6,389</a:t>
            </a:r>
            <a:endParaRPr lang="en-GB" sz="2000"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endParaRPr lang="en-GB" sz="2000"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2000" dirty="0" smtClean="0">
                <a:solidFill>
                  <a:prstClr val="black"/>
                </a:solidFill>
                <a:latin typeface="Calibri"/>
              </a:rPr>
              <a:t>In the large village of Broughton Astley: 		 </a:t>
            </a:r>
            <a:r>
              <a:rPr lang="en-GB" sz="2000" b="1" dirty="0" smtClean="0">
                <a:solidFill>
                  <a:prstClr val="black"/>
                </a:solidFill>
                <a:latin typeface="Calibri"/>
              </a:rPr>
              <a:t>£14,312</a:t>
            </a:r>
          </a:p>
          <a:p>
            <a:pPr marL="285750" indent="-285750" fontAlgn="auto">
              <a:spcBef>
                <a:spcPts val="0"/>
              </a:spcBef>
              <a:spcAft>
                <a:spcPts val="0"/>
              </a:spcAft>
              <a:buFont typeface="Arial" panose="020B0604020202020204" pitchFamily="34" charset="0"/>
              <a:buChar char="•"/>
            </a:pPr>
            <a:endParaRPr lang="en-GB" sz="2000"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2000" dirty="0" smtClean="0">
                <a:solidFill>
                  <a:prstClr val="black"/>
                </a:solidFill>
                <a:latin typeface="Calibri"/>
              </a:rPr>
              <a:t>In the Exeter ward of St James:  			 </a:t>
            </a:r>
            <a:r>
              <a:rPr lang="en-GB" sz="2000" b="1" dirty="0" smtClean="0">
                <a:solidFill>
                  <a:prstClr val="black"/>
                </a:solidFill>
                <a:latin typeface="Calibri"/>
              </a:rPr>
              <a:t>£10,450</a:t>
            </a:r>
          </a:p>
          <a:p>
            <a:pPr marL="285750" indent="-285750" fontAlgn="auto">
              <a:spcBef>
                <a:spcPts val="0"/>
              </a:spcBef>
              <a:spcAft>
                <a:spcPts val="0"/>
              </a:spcAft>
              <a:buFont typeface="Arial" panose="020B0604020202020204" pitchFamily="34" charset="0"/>
              <a:buChar char="•"/>
            </a:pPr>
            <a:endParaRPr lang="en-GB" sz="2000"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2000" dirty="0" smtClean="0">
                <a:solidFill>
                  <a:prstClr val="black"/>
                </a:solidFill>
                <a:latin typeface="Calibri"/>
              </a:rPr>
              <a:t>In the deprived urban area of Heathfield Park: 	 </a:t>
            </a:r>
            <a:r>
              <a:rPr lang="en-GB" sz="2000" b="1" dirty="0" smtClean="0">
                <a:solidFill>
                  <a:prstClr val="black"/>
                </a:solidFill>
                <a:latin typeface="Calibri"/>
              </a:rPr>
              <a:t>£19,500</a:t>
            </a:r>
          </a:p>
          <a:p>
            <a:pPr marL="285750" indent="-285750" fontAlgn="auto">
              <a:spcBef>
                <a:spcPts val="0"/>
              </a:spcBef>
              <a:spcAft>
                <a:spcPts val="0"/>
              </a:spcAft>
              <a:buFont typeface="Arial" panose="020B0604020202020204" pitchFamily="34" charset="0"/>
              <a:buChar char="•"/>
            </a:pPr>
            <a:endParaRPr lang="en-GB" sz="1800" b="1" dirty="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2000" dirty="0">
                <a:solidFill>
                  <a:prstClr val="black"/>
                </a:solidFill>
                <a:latin typeface="Calibri"/>
              </a:rPr>
              <a:t>In the coastal towns of Lynton &amp; </a:t>
            </a:r>
            <a:r>
              <a:rPr lang="en-GB" sz="2000" dirty="0" smtClean="0">
                <a:solidFill>
                  <a:prstClr val="black"/>
                </a:solidFill>
                <a:latin typeface="Calibri"/>
              </a:rPr>
              <a:t>Lynmouth: 	 </a:t>
            </a:r>
            <a:r>
              <a:rPr lang="en-GB" sz="2000" b="1" dirty="0" smtClean="0">
                <a:solidFill>
                  <a:prstClr val="black"/>
                </a:solidFill>
                <a:latin typeface="Calibri"/>
              </a:rPr>
              <a:t>£27,681</a:t>
            </a:r>
          </a:p>
          <a:p>
            <a:pPr fontAlgn="auto">
              <a:spcBef>
                <a:spcPts val="0"/>
              </a:spcBef>
              <a:spcAft>
                <a:spcPts val="0"/>
              </a:spcAft>
            </a:pPr>
            <a:endParaRPr lang="en-GB" sz="2000" dirty="0" smtClean="0">
              <a:solidFill>
                <a:prstClr val="black"/>
              </a:solidFill>
              <a:latin typeface="Calibri"/>
            </a:endParaRPr>
          </a:p>
          <a:p>
            <a:pPr marL="285750" indent="-285750" fontAlgn="auto">
              <a:spcBef>
                <a:spcPts val="0"/>
              </a:spcBef>
              <a:spcAft>
                <a:spcPts val="0"/>
              </a:spcAft>
              <a:buFont typeface="Arial" panose="020B0604020202020204" pitchFamily="34" charset="0"/>
              <a:buChar char="•"/>
            </a:pPr>
            <a:r>
              <a:rPr lang="en-GB" sz="2000" dirty="0" smtClean="0">
                <a:solidFill>
                  <a:prstClr val="black"/>
                </a:solidFill>
                <a:latin typeface="Calibri"/>
              </a:rPr>
              <a:t>In the small Norfolk village of Strumpshaw: 	   </a:t>
            </a:r>
            <a:r>
              <a:rPr lang="en-GB" sz="2000" b="1" dirty="0" smtClean="0">
                <a:solidFill>
                  <a:prstClr val="black"/>
                </a:solidFill>
                <a:latin typeface="Calibri"/>
              </a:rPr>
              <a:t>£4,220</a:t>
            </a:r>
            <a:endParaRPr lang="en-GB" sz="3200" dirty="0" smtClean="0">
              <a:solidFill>
                <a:prstClr val="black"/>
              </a:solidFill>
              <a:latin typeface="Calibri"/>
            </a:endParaRPr>
          </a:p>
        </p:txBody>
      </p:sp>
      <p:sp>
        <p:nvSpPr>
          <p:cNvPr id="6" name="TextBox 5"/>
          <p:cNvSpPr txBox="1"/>
          <p:nvPr/>
        </p:nvSpPr>
        <p:spPr>
          <a:xfrm>
            <a:off x="2296304" y="5145341"/>
            <a:ext cx="4608512" cy="646331"/>
          </a:xfrm>
          <a:prstGeom prst="rect">
            <a:avLst/>
          </a:prstGeom>
          <a:noFill/>
        </p:spPr>
        <p:txBody>
          <a:bodyPr wrap="square" rtlCol="0">
            <a:spAutoFit/>
          </a:bodyPr>
          <a:lstStyle/>
          <a:p>
            <a:pPr algn="ctr" fontAlgn="auto">
              <a:spcBef>
                <a:spcPts val="0"/>
              </a:spcBef>
              <a:spcAft>
                <a:spcPts val="0"/>
              </a:spcAft>
            </a:pPr>
            <a:r>
              <a:rPr lang="en-GB" sz="3600" dirty="0" smtClean="0">
                <a:solidFill>
                  <a:prstClr val="black"/>
                </a:solidFill>
                <a:latin typeface="Calibri"/>
              </a:rPr>
              <a:t>Average: </a:t>
            </a:r>
            <a:r>
              <a:rPr lang="en-GB" sz="3600" b="1" dirty="0" smtClean="0">
                <a:solidFill>
                  <a:prstClr val="black"/>
                </a:solidFill>
                <a:latin typeface="Calibri"/>
              </a:rPr>
              <a:t>£13,758</a:t>
            </a:r>
            <a:endParaRPr lang="en-GB" sz="3600" dirty="0">
              <a:solidFill>
                <a:prstClr val="black"/>
              </a:solidFill>
              <a:latin typeface="Calibri"/>
            </a:endParaRPr>
          </a:p>
        </p:txBody>
      </p:sp>
      <p:pic>
        <p:nvPicPr>
          <p:cNvPr id="7" name="Picture 6"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txBox="1">
            <a:spLocks noGrp="1"/>
          </p:cNvSpPr>
          <p:nvPr>
            <p:ph type="title"/>
          </p:nvPr>
        </p:nvSpPr>
        <p:spPr>
          <a:xfrm>
            <a:off x="5947491" y="605391"/>
            <a:ext cx="1352458" cy="523220"/>
          </a:xfrm>
          <a:prstGeom prst="rect">
            <a:avLst/>
          </a:prstGeom>
          <a:noFill/>
        </p:spPr>
        <p:txBody>
          <a:bodyPr wrap="square" rtlCol="0">
            <a:spAutoFit/>
          </a:bodyPr>
          <a:lstStyle/>
          <a:p>
            <a:pPr algn="r"/>
            <a:r>
              <a:rPr lang="en-GB" sz="2800" b="1" dirty="0" smtClean="0">
                <a:solidFill>
                  <a:schemeClr val="bg1">
                    <a:lumMod val="75000"/>
                  </a:schemeClr>
                </a:solidFill>
                <a:latin typeface="Arial" pitchFamily="34" charset="0"/>
                <a:cs typeface="Arial" pitchFamily="34" charset="0"/>
              </a:rPr>
              <a:t>Cost</a:t>
            </a:r>
            <a:endParaRPr lang="en-GB" sz="2800" b="1" dirty="0">
              <a:solidFill>
                <a:schemeClr val="bg1">
                  <a:lumMod val="75000"/>
                </a:schemeClr>
              </a:solidFill>
              <a:latin typeface="Arial" pitchFamily="34" charset="0"/>
              <a:cs typeface="Arial" pitchFamily="34" charset="0"/>
            </a:endParaRPr>
          </a:p>
        </p:txBody>
      </p:sp>
      <p:grpSp>
        <p:nvGrpSpPr>
          <p:cNvPr id="9" name="Group 8"/>
          <p:cNvGrpSpPr/>
          <p:nvPr/>
        </p:nvGrpSpPr>
        <p:grpSpPr>
          <a:xfrm>
            <a:off x="0" y="6281936"/>
            <a:ext cx="9144000" cy="576064"/>
            <a:chOff x="0" y="6237313"/>
            <a:chExt cx="9144000" cy="620688"/>
          </a:xfrm>
        </p:grpSpPr>
        <p:sp>
          <p:nvSpPr>
            <p:cNvPr id="10" name="Rectangle 9"/>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1"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6956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519310" y="1474778"/>
            <a:ext cx="5923249" cy="4897622"/>
            <a:chOff x="1043608" y="1435494"/>
            <a:chExt cx="5923249" cy="4897622"/>
          </a:xfrm>
        </p:grpSpPr>
        <p:sp>
          <p:nvSpPr>
            <p:cNvPr id="4" name="Text Box 19"/>
            <p:cNvSpPr txBox="1"/>
            <p:nvPr/>
          </p:nvSpPr>
          <p:spPr>
            <a:xfrm>
              <a:off x="1043608" y="1628800"/>
              <a:ext cx="5669249" cy="4277022"/>
            </a:xfrm>
            <a:prstGeom prst="rect">
              <a:avLst/>
            </a:prstGeom>
            <a:noFill/>
            <a:ln w="6350">
              <a:noFill/>
            </a:ln>
            <a:effectLst/>
          </p:spPr>
          <p:txBody>
            <a:bodyPr rot="0" spcFirstLastPara="0" vert="horz" wrap="square" lIns="0" tIns="91440" rIns="0" bIns="91440" numCol="1" spcCol="0" rtlCol="0" fromWordArt="0" anchor="t" anchorCtr="0" forceAA="0" compatLnSpc="1">
              <a:prstTxWarp prst="textNoShape">
                <a:avLst/>
              </a:prstTxWarp>
              <a:noAutofit/>
            </a:bodyPr>
            <a:lstStyle/>
            <a:p>
              <a:pPr lvl="2">
                <a:lnSpc>
                  <a:spcPct val="115000"/>
                </a:lnSpc>
                <a:spcAft>
                  <a:spcPts val="0"/>
                </a:spcAft>
              </a:pPr>
              <a:r>
                <a:rPr lang="en-GB" sz="2000" b="1" dirty="0" smtClean="0">
                  <a:solidFill>
                    <a:srgbClr val="000000"/>
                  </a:solidFill>
                  <a:latin typeface="Arial"/>
                  <a:ea typeface="Calibri"/>
                  <a:cs typeface="Times New Roman"/>
                </a:rPr>
                <a:t>£5,000</a:t>
              </a:r>
              <a:r>
                <a:rPr lang="en-GB" sz="2000" dirty="0" smtClean="0">
                  <a:solidFill>
                    <a:srgbClr val="000000"/>
                  </a:solidFill>
                  <a:latin typeface="Arial"/>
                  <a:ea typeface="Calibri"/>
                  <a:cs typeface="Times New Roman"/>
                </a:rPr>
                <a:t> 	Project planning advice &amp; Graphic 	design</a:t>
              </a:r>
              <a:endParaRPr lang="en-GB" sz="3200" i="1" dirty="0">
                <a:solidFill>
                  <a:srgbClr val="000000"/>
                </a:solidFill>
                <a:latin typeface="Calibri"/>
                <a:ea typeface="Times New Roman"/>
                <a:cs typeface="Times New Roman"/>
              </a:endParaRPr>
            </a:p>
            <a:p>
              <a:pPr lvl="2">
                <a:lnSpc>
                  <a:spcPct val="115000"/>
                </a:lnSpc>
                <a:spcAft>
                  <a:spcPts val="0"/>
                </a:spcAft>
              </a:pPr>
              <a:r>
                <a:rPr lang="en-GB" sz="2000" b="1" dirty="0" smtClean="0">
                  <a:solidFill>
                    <a:srgbClr val="000000"/>
                  </a:solidFill>
                  <a:latin typeface="Arial"/>
                  <a:ea typeface="Calibri"/>
                  <a:cs typeface="Times New Roman"/>
                </a:rPr>
                <a:t>£3,820</a:t>
              </a:r>
              <a:r>
                <a:rPr lang="en-GB" sz="2000" dirty="0" smtClean="0">
                  <a:solidFill>
                    <a:srgbClr val="000000"/>
                  </a:solidFill>
                  <a:latin typeface="Arial"/>
                  <a:ea typeface="Calibri"/>
                  <a:cs typeface="Times New Roman"/>
                </a:rPr>
                <a:t> 	Rural Community Council 	(consultation</a:t>
              </a:r>
              <a:r>
                <a:rPr lang="en-GB" sz="2000" dirty="0">
                  <a:solidFill>
                    <a:srgbClr val="000000"/>
                  </a:solidFill>
                  <a:latin typeface="Arial"/>
                  <a:ea typeface="Calibri"/>
                  <a:cs typeface="Times New Roman"/>
                </a:rPr>
                <a:t> </a:t>
              </a:r>
              <a:r>
                <a:rPr lang="en-GB" sz="2000" dirty="0" smtClean="0">
                  <a:solidFill>
                    <a:srgbClr val="000000"/>
                  </a:solidFill>
                  <a:latin typeface="Arial"/>
                  <a:ea typeface="Calibri"/>
                  <a:cs typeface="Times New Roman"/>
                </a:rPr>
                <a:t>events, 	design/analysis of survey)</a:t>
              </a:r>
              <a:r>
                <a:rPr lang="en-GB" sz="2000" dirty="0">
                  <a:solidFill>
                    <a:srgbClr val="000000"/>
                  </a:solidFill>
                  <a:latin typeface="Arial"/>
                  <a:ea typeface="Calibri"/>
                  <a:cs typeface="Times New Roman"/>
                </a:rPr>
                <a:t/>
              </a:r>
              <a:br>
                <a:rPr lang="en-GB" sz="2000" dirty="0">
                  <a:solidFill>
                    <a:srgbClr val="000000"/>
                  </a:solidFill>
                  <a:latin typeface="Arial"/>
                  <a:ea typeface="Calibri"/>
                  <a:cs typeface="Times New Roman"/>
                </a:rPr>
              </a:br>
              <a:r>
                <a:rPr lang="en-GB" sz="2000" b="1" dirty="0" smtClean="0">
                  <a:solidFill>
                    <a:srgbClr val="000000"/>
                  </a:solidFill>
                  <a:latin typeface="Arial"/>
                  <a:ea typeface="Calibri"/>
                  <a:cs typeface="Times New Roman"/>
                </a:rPr>
                <a:t>£3,035</a:t>
              </a:r>
              <a:r>
                <a:rPr lang="en-GB" sz="2000" dirty="0" smtClean="0">
                  <a:solidFill>
                    <a:srgbClr val="000000"/>
                  </a:solidFill>
                  <a:latin typeface="Arial"/>
                  <a:ea typeface="Calibri"/>
                  <a:cs typeface="Times New Roman"/>
                </a:rPr>
                <a:t> 	Printing &amp; distribution</a:t>
              </a:r>
              <a:r>
                <a:rPr lang="en-GB" sz="2000" dirty="0">
                  <a:solidFill>
                    <a:srgbClr val="000000"/>
                  </a:solidFill>
                  <a:latin typeface="Arial"/>
                  <a:ea typeface="Calibri"/>
                  <a:cs typeface="Times New Roman"/>
                </a:rPr>
                <a:t/>
              </a:r>
              <a:br>
                <a:rPr lang="en-GB" sz="2000" dirty="0">
                  <a:solidFill>
                    <a:srgbClr val="000000"/>
                  </a:solidFill>
                  <a:latin typeface="Arial"/>
                  <a:ea typeface="Calibri"/>
                  <a:cs typeface="Times New Roman"/>
                </a:rPr>
              </a:br>
              <a:r>
                <a:rPr lang="en-GB" sz="2000" b="1" dirty="0" smtClean="0">
                  <a:solidFill>
                    <a:srgbClr val="000000"/>
                  </a:solidFill>
                  <a:latin typeface="Arial"/>
                  <a:ea typeface="Calibri"/>
                  <a:cs typeface="Times New Roman"/>
                </a:rPr>
                <a:t>£360</a:t>
              </a:r>
              <a:r>
                <a:rPr lang="en-GB" sz="2000" dirty="0" smtClean="0">
                  <a:solidFill>
                    <a:srgbClr val="000000"/>
                  </a:solidFill>
                  <a:latin typeface="Arial"/>
                  <a:ea typeface="Calibri"/>
                  <a:cs typeface="Times New Roman"/>
                </a:rPr>
                <a:t>  	Advertising in newspapers</a:t>
              </a:r>
              <a:r>
                <a:rPr lang="en-GB" sz="2000" dirty="0">
                  <a:solidFill>
                    <a:srgbClr val="000000"/>
                  </a:solidFill>
                  <a:latin typeface="Arial"/>
                  <a:ea typeface="Calibri"/>
                  <a:cs typeface="Times New Roman"/>
                </a:rPr>
                <a:t/>
              </a:r>
              <a:br>
                <a:rPr lang="en-GB" sz="2000" dirty="0">
                  <a:solidFill>
                    <a:srgbClr val="000000"/>
                  </a:solidFill>
                  <a:latin typeface="Arial"/>
                  <a:ea typeface="Calibri"/>
                  <a:cs typeface="Times New Roman"/>
                </a:rPr>
              </a:br>
              <a:r>
                <a:rPr lang="en-GB" sz="2000" b="1" dirty="0" smtClean="0">
                  <a:solidFill>
                    <a:srgbClr val="000000"/>
                  </a:solidFill>
                  <a:latin typeface="Arial"/>
                  <a:ea typeface="Calibri"/>
                  <a:cs typeface="Times New Roman"/>
                </a:rPr>
                <a:t>£210 	</a:t>
              </a:r>
              <a:r>
                <a:rPr lang="en-GB" sz="2000" dirty="0" smtClean="0">
                  <a:solidFill>
                    <a:srgbClr val="000000"/>
                  </a:solidFill>
                  <a:latin typeface="Arial"/>
                  <a:ea typeface="Calibri"/>
                  <a:cs typeface="Times New Roman"/>
                </a:rPr>
                <a:t>Environmental data from 	Council </a:t>
              </a:r>
              <a:r>
                <a:rPr lang="en-GB" sz="2000" b="1" u="sng" dirty="0">
                  <a:solidFill>
                    <a:srgbClr val="000000"/>
                  </a:solidFill>
                  <a:latin typeface="Arial"/>
                  <a:ea typeface="Calibri"/>
                  <a:cs typeface="Times New Roman"/>
                </a:rPr>
                <a:t/>
              </a:r>
              <a:br>
                <a:rPr lang="en-GB" sz="2000" b="1" u="sng" dirty="0">
                  <a:solidFill>
                    <a:srgbClr val="000000"/>
                  </a:solidFill>
                  <a:latin typeface="Arial"/>
                  <a:ea typeface="Calibri"/>
                  <a:cs typeface="Times New Roman"/>
                </a:rPr>
              </a:br>
              <a:r>
                <a:rPr lang="en-GB" sz="2000" b="1" dirty="0" smtClean="0">
                  <a:solidFill>
                    <a:srgbClr val="000000"/>
                  </a:solidFill>
                  <a:latin typeface="Arial"/>
                  <a:ea typeface="Calibri"/>
                  <a:cs typeface="Times New Roman"/>
                </a:rPr>
                <a:t>£130 	</a:t>
              </a:r>
              <a:r>
                <a:rPr lang="en-GB" sz="2000" dirty="0" smtClean="0">
                  <a:solidFill>
                    <a:srgbClr val="000000"/>
                  </a:solidFill>
                  <a:latin typeface="Arial"/>
                  <a:ea typeface="Calibri"/>
                  <a:cs typeface="Times New Roman"/>
                </a:rPr>
                <a:t>Postage</a:t>
              </a:r>
              <a:endParaRPr lang="en-GB" sz="3200" i="1" dirty="0">
                <a:solidFill>
                  <a:srgbClr val="000000"/>
                </a:solidFill>
                <a:latin typeface="Calibri"/>
                <a:ea typeface="Times New Roman"/>
                <a:cs typeface="Times New Roman"/>
              </a:endParaRPr>
            </a:p>
            <a:p>
              <a:pPr lvl="2">
                <a:lnSpc>
                  <a:spcPct val="115000"/>
                </a:lnSpc>
                <a:spcAft>
                  <a:spcPts val="1000"/>
                </a:spcAft>
              </a:pPr>
              <a:r>
                <a:rPr lang="en-US" sz="3200" dirty="0">
                  <a:solidFill>
                    <a:srgbClr val="000000"/>
                  </a:solidFill>
                  <a:latin typeface="Calibri"/>
                  <a:ea typeface="Times New Roman"/>
                  <a:cs typeface="Times New Roman"/>
                </a:rPr>
                <a:t> </a:t>
              </a:r>
              <a:r>
                <a:rPr lang="en-GB" sz="3200" b="1" dirty="0" smtClean="0">
                  <a:solidFill>
                    <a:srgbClr val="000000"/>
                  </a:solidFill>
                </a:rPr>
                <a:t>TOTAL </a:t>
              </a:r>
              <a:r>
                <a:rPr lang="en-GB" sz="3200" b="1" dirty="0">
                  <a:solidFill>
                    <a:srgbClr val="000000"/>
                  </a:solidFill>
                </a:rPr>
                <a:t>SPEND</a:t>
              </a:r>
              <a:r>
                <a:rPr lang="en-GB" sz="3200" dirty="0">
                  <a:solidFill>
                    <a:srgbClr val="000000"/>
                  </a:solidFill>
                </a:rPr>
                <a:t>: </a:t>
              </a:r>
              <a:r>
                <a:rPr lang="en-GB" sz="3200" dirty="0" smtClean="0">
                  <a:solidFill>
                    <a:srgbClr val="000000"/>
                  </a:solidFill>
                </a:rPr>
                <a:t>£14,312</a:t>
              </a:r>
              <a:endParaRPr lang="en-GB" sz="3200" dirty="0">
                <a:solidFill>
                  <a:srgbClr val="000000"/>
                </a:solidFill>
                <a:latin typeface="Calibri"/>
                <a:ea typeface="Times New Roman"/>
                <a:cs typeface="Times New Roman"/>
              </a:endParaRPr>
            </a:p>
          </p:txBody>
        </p:sp>
        <p:cxnSp>
          <p:nvCxnSpPr>
            <p:cNvPr id="6" name="Straight Connector 5"/>
            <p:cNvCxnSpPr/>
            <p:nvPr/>
          </p:nvCxnSpPr>
          <p:spPr>
            <a:xfrm>
              <a:off x="1475656" y="1484784"/>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8264" y="1484784"/>
              <a:ext cx="0" cy="4608512"/>
            </a:xfrm>
            <a:prstGeom prst="line">
              <a:avLst/>
            </a:prstGeom>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524699" y="1435494"/>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Freeform 17"/>
            <p:cNvSpPr/>
            <p:nvPr/>
          </p:nvSpPr>
          <p:spPr>
            <a:xfrm>
              <a:off x="2758413" y="1454065"/>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Freeform 18"/>
            <p:cNvSpPr/>
            <p:nvPr/>
          </p:nvSpPr>
          <p:spPr>
            <a:xfrm>
              <a:off x="3992127" y="1459012"/>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0" name="Freeform 19"/>
            <p:cNvSpPr/>
            <p:nvPr/>
          </p:nvSpPr>
          <p:spPr>
            <a:xfrm>
              <a:off x="5225841" y="1454065"/>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1" name="Freeform 20"/>
            <p:cNvSpPr/>
            <p:nvPr/>
          </p:nvSpPr>
          <p:spPr>
            <a:xfrm>
              <a:off x="6458857" y="1451429"/>
              <a:ext cx="508000" cy="207963"/>
            </a:xfrm>
            <a:custGeom>
              <a:avLst/>
              <a:gdLst>
                <a:gd name="connsiteX0" fmla="*/ 0 w 508000"/>
                <a:gd name="connsiteY0" fmla="*/ 14514 h 207963"/>
                <a:gd name="connsiteX1" fmla="*/ 58057 w 508000"/>
                <a:gd name="connsiteY1" fmla="*/ 87085 h 207963"/>
                <a:gd name="connsiteX2" fmla="*/ 145143 w 508000"/>
                <a:gd name="connsiteY2" fmla="*/ 116114 h 207963"/>
                <a:gd name="connsiteX3" fmla="*/ 174172 w 508000"/>
                <a:gd name="connsiteY3" fmla="*/ 203200 h 207963"/>
                <a:gd name="connsiteX4" fmla="*/ 232229 w 508000"/>
                <a:gd name="connsiteY4" fmla="*/ 72571 h 207963"/>
                <a:gd name="connsiteX5" fmla="*/ 246743 w 508000"/>
                <a:gd name="connsiteY5" fmla="*/ 29028 h 207963"/>
                <a:gd name="connsiteX6" fmla="*/ 290286 w 508000"/>
                <a:gd name="connsiteY6" fmla="*/ 0 h 207963"/>
                <a:gd name="connsiteX7" fmla="*/ 319314 w 508000"/>
                <a:gd name="connsiteY7" fmla="*/ 43542 h 207963"/>
                <a:gd name="connsiteX8" fmla="*/ 333829 w 508000"/>
                <a:gd name="connsiteY8" fmla="*/ 174171 h 207963"/>
                <a:gd name="connsiteX9" fmla="*/ 391886 w 508000"/>
                <a:gd name="connsiteY9" fmla="*/ 159657 h 207963"/>
                <a:gd name="connsiteX10" fmla="*/ 464457 w 508000"/>
                <a:gd name="connsiteY10" fmla="*/ 87085 h 207963"/>
                <a:gd name="connsiteX11" fmla="*/ 508000 w 508000"/>
                <a:gd name="connsiteY11" fmla="*/ 72571 h 20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0" h="207963">
                  <a:moveTo>
                    <a:pt x="0" y="14514"/>
                  </a:moveTo>
                  <a:cubicBezTo>
                    <a:pt x="19352" y="38704"/>
                    <a:pt x="32678" y="69320"/>
                    <a:pt x="58057" y="87085"/>
                  </a:cubicBezTo>
                  <a:cubicBezTo>
                    <a:pt x="83125" y="104632"/>
                    <a:pt x="145143" y="116114"/>
                    <a:pt x="145143" y="116114"/>
                  </a:cubicBezTo>
                  <a:cubicBezTo>
                    <a:pt x="154819" y="145143"/>
                    <a:pt x="157199" y="228660"/>
                    <a:pt x="174172" y="203200"/>
                  </a:cubicBezTo>
                  <a:cubicBezTo>
                    <a:pt x="220173" y="134198"/>
                    <a:pt x="197684" y="176205"/>
                    <a:pt x="232229" y="72571"/>
                  </a:cubicBezTo>
                  <a:cubicBezTo>
                    <a:pt x="237067" y="58057"/>
                    <a:pt x="234013" y="37514"/>
                    <a:pt x="246743" y="29028"/>
                  </a:cubicBezTo>
                  <a:lnTo>
                    <a:pt x="290286" y="0"/>
                  </a:lnTo>
                  <a:cubicBezTo>
                    <a:pt x="299962" y="14514"/>
                    <a:pt x="315083" y="26619"/>
                    <a:pt x="319314" y="43542"/>
                  </a:cubicBezTo>
                  <a:cubicBezTo>
                    <a:pt x="329940" y="86045"/>
                    <a:pt x="310609" y="137019"/>
                    <a:pt x="333829" y="174171"/>
                  </a:cubicBezTo>
                  <a:cubicBezTo>
                    <a:pt x="344401" y="191087"/>
                    <a:pt x="372534" y="164495"/>
                    <a:pt x="391886" y="159657"/>
                  </a:cubicBezTo>
                  <a:cubicBezTo>
                    <a:pt x="420914" y="116114"/>
                    <a:pt x="416076" y="111275"/>
                    <a:pt x="464457" y="87085"/>
                  </a:cubicBezTo>
                  <a:cubicBezTo>
                    <a:pt x="478141" y="80243"/>
                    <a:pt x="508000" y="72571"/>
                    <a:pt x="508000" y="72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2" name="Freeform 21"/>
            <p:cNvSpPr/>
            <p:nvPr/>
          </p:nvSpPr>
          <p:spPr>
            <a:xfrm>
              <a:off x="1511581" y="6093296"/>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4" name="Freeform 23"/>
            <p:cNvSpPr/>
            <p:nvPr/>
          </p:nvSpPr>
          <p:spPr>
            <a:xfrm>
              <a:off x="2745295" y="6093296"/>
              <a:ext cx="1233714" cy="193306"/>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5" name="Freeform 24"/>
            <p:cNvSpPr/>
            <p:nvPr/>
          </p:nvSpPr>
          <p:spPr>
            <a:xfrm>
              <a:off x="3979009" y="6093296"/>
              <a:ext cx="1233714" cy="239092"/>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6" name="Freeform 25"/>
            <p:cNvSpPr/>
            <p:nvPr/>
          </p:nvSpPr>
          <p:spPr>
            <a:xfrm>
              <a:off x="5225841" y="6094024"/>
              <a:ext cx="1233714" cy="239092"/>
            </a:xfrm>
            <a:custGeom>
              <a:avLst/>
              <a:gdLst>
                <a:gd name="connsiteX0" fmla="*/ 0 w 1233714"/>
                <a:gd name="connsiteY0" fmla="*/ 0 h 193306"/>
                <a:gd name="connsiteX1" fmla="*/ 87085 w 1233714"/>
                <a:gd name="connsiteY1" fmla="*/ 14515 h 193306"/>
                <a:gd name="connsiteX2" fmla="*/ 116114 w 1233714"/>
                <a:gd name="connsiteY2" fmla="*/ 58058 h 193306"/>
                <a:gd name="connsiteX3" fmla="*/ 145143 w 1233714"/>
                <a:gd name="connsiteY3" fmla="*/ 188686 h 193306"/>
                <a:gd name="connsiteX4" fmla="*/ 188685 w 1233714"/>
                <a:gd name="connsiteY4" fmla="*/ 174172 h 193306"/>
                <a:gd name="connsiteX5" fmla="*/ 203200 w 1233714"/>
                <a:gd name="connsiteY5" fmla="*/ 130629 h 193306"/>
                <a:gd name="connsiteX6" fmla="*/ 304800 w 1233714"/>
                <a:gd name="connsiteY6" fmla="*/ 0 h 193306"/>
                <a:gd name="connsiteX7" fmla="*/ 348343 w 1233714"/>
                <a:gd name="connsiteY7" fmla="*/ 14515 h 193306"/>
                <a:gd name="connsiteX8" fmla="*/ 406400 w 1233714"/>
                <a:gd name="connsiteY8" fmla="*/ 145143 h 193306"/>
                <a:gd name="connsiteX9" fmla="*/ 420914 w 1233714"/>
                <a:gd name="connsiteY9" fmla="*/ 188686 h 193306"/>
                <a:gd name="connsiteX10" fmla="*/ 493485 w 1233714"/>
                <a:gd name="connsiteY10" fmla="*/ 174172 h 193306"/>
                <a:gd name="connsiteX11" fmla="*/ 580571 w 1233714"/>
                <a:gd name="connsiteY11" fmla="*/ 29029 h 193306"/>
                <a:gd name="connsiteX12" fmla="*/ 624114 w 1233714"/>
                <a:gd name="connsiteY12" fmla="*/ 0 h 193306"/>
                <a:gd name="connsiteX13" fmla="*/ 682171 w 1233714"/>
                <a:gd name="connsiteY13" fmla="*/ 14515 h 193306"/>
                <a:gd name="connsiteX14" fmla="*/ 696685 w 1233714"/>
                <a:gd name="connsiteY14" fmla="*/ 58058 h 193306"/>
                <a:gd name="connsiteX15" fmla="*/ 711200 w 1233714"/>
                <a:gd name="connsiteY15" fmla="*/ 116115 h 193306"/>
                <a:gd name="connsiteX16" fmla="*/ 769257 w 1233714"/>
                <a:gd name="connsiteY16" fmla="*/ 188686 h 193306"/>
                <a:gd name="connsiteX17" fmla="*/ 812800 w 1233714"/>
                <a:gd name="connsiteY17" fmla="*/ 159658 h 193306"/>
                <a:gd name="connsiteX18" fmla="*/ 870857 w 1233714"/>
                <a:gd name="connsiteY18" fmla="*/ 72572 h 193306"/>
                <a:gd name="connsiteX19" fmla="*/ 899885 w 1233714"/>
                <a:gd name="connsiteY19" fmla="*/ 29029 h 193306"/>
                <a:gd name="connsiteX20" fmla="*/ 943428 w 1233714"/>
                <a:gd name="connsiteY20" fmla="*/ 0 h 193306"/>
                <a:gd name="connsiteX21" fmla="*/ 957943 w 1233714"/>
                <a:gd name="connsiteY21" fmla="*/ 43543 h 193306"/>
                <a:gd name="connsiteX22" fmla="*/ 1016000 w 1233714"/>
                <a:gd name="connsiteY22" fmla="*/ 130629 h 193306"/>
                <a:gd name="connsiteX23" fmla="*/ 1074057 w 1233714"/>
                <a:gd name="connsiteY23" fmla="*/ 188686 h 193306"/>
                <a:gd name="connsiteX24" fmla="*/ 1088571 w 1233714"/>
                <a:gd name="connsiteY24" fmla="*/ 145143 h 193306"/>
                <a:gd name="connsiteX25" fmla="*/ 1132114 w 1233714"/>
                <a:gd name="connsiteY25" fmla="*/ 116115 h 193306"/>
                <a:gd name="connsiteX26" fmla="*/ 1161143 w 1233714"/>
                <a:gd name="connsiteY26" fmla="*/ 72572 h 193306"/>
                <a:gd name="connsiteX27" fmla="*/ 1233714 w 1233714"/>
                <a:gd name="connsiteY27" fmla="*/ 0 h 19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3714" h="193306">
                  <a:moveTo>
                    <a:pt x="0" y="0"/>
                  </a:moveTo>
                  <a:cubicBezTo>
                    <a:pt x="29028" y="4838"/>
                    <a:pt x="60763" y="1354"/>
                    <a:pt x="87085" y="14515"/>
                  </a:cubicBezTo>
                  <a:cubicBezTo>
                    <a:pt x="102687" y="22316"/>
                    <a:pt x="108313" y="42456"/>
                    <a:pt x="116114" y="58058"/>
                  </a:cubicBezTo>
                  <a:cubicBezTo>
                    <a:pt x="133979" y="93787"/>
                    <a:pt x="139569" y="155242"/>
                    <a:pt x="145143" y="188686"/>
                  </a:cubicBezTo>
                  <a:cubicBezTo>
                    <a:pt x="159657" y="183848"/>
                    <a:pt x="177867" y="184990"/>
                    <a:pt x="188685" y="174172"/>
                  </a:cubicBezTo>
                  <a:cubicBezTo>
                    <a:pt x="199503" y="163354"/>
                    <a:pt x="195770" y="144003"/>
                    <a:pt x="203200" y="130629"/>
                  </a:cubicBezTo>
                  <a:cubicBezTo>
                    <a:pt x="246603" y="52504"/>
                    <a:pt x="251908" y="52892"/>
                    <a:pt x="304800" y="0"/>
                  </a:cubicBezTo>
                  <a:cubicBezTo>
                    <a:pt x="319314" y="4838"/>
                    <a:pt x="336396" y="4957"/>
                    <a:pt x="348343" y="14515"/>
                  </a:cubicBezTo>
                  <a:cubicBezTo>
                    <a:pt x="379706" y="39606"/>
                    <a:pt x="397531" y="118535"/>
                    <a:pt x="406400" y="145143"/>
                  </a:cubicBezTo>
                  <a:lnTo>
                    <a:pt x="420914" y="188686"/>
                  </a:lnTo>
                  <a:cubicBezTo>
                    <a:pt x="445104" y="183848"/>
                    <a:pt x="474012" y="189318"/>
                    <a:pt x="493485" y="174172"/>
                  </a:cubicBezTo>
                  <a:cubicBezTo>
                    <a:pt x="580066" y="106831"/>
                    <a:pt x="525695" y="94881"/>
                    <a:pt x="580571" y="29029"/>
                  </a:cubicBezTo>
                  <a:cubicBezTo>
                    <a:pt x="591738" y="15628"/>
                    <a:pt x="609600" y="9676"/>
                    <a:pt x="624114" y="0"/>
                  </a:cubicBezTo>
                  <a:cubicBezTo>
                    <a:pt x="643466" y="4838"/>
                    <a:pt x="666594" y="2053"/>
                    <a:pt x="682171" y="14515"/>
                  </a:cubicBezTo>
                  <a:cubicBezTo>
                    <a:pt x="694118" y="24073"/>
                    <a:pt x="692482" y="43347"/>
                    <a:pt x="696685" y="58058"/>
                  </a:cubicBezTo>
                  <a:cubicBezTo>
                    <a:pt x="702165" y="77238"/>
                    <a:pt x="705720" y="96935"/>
                    <a:pt x="711200" y="116115"/>
                  </a:cubicBezTo>
                  <a:cubicBezTo>
                    <a:pt x="727696" y="173851"/>
                    <a:pt x="717013" y="153858"/>
                    <a:pt x="769257" y="188686"/>
                  </a:cubicBezTo>
                  <a:cubicBezTo>
                    <a:pt x="783771" y="179010"/>
                    <a:pt x="801313" y="172786"/>
                    <a:pt x="812800" y="159658"/>
                  </a:cubicBezTo>
                  <a:cubicBezTo>
                    <a:pt x="835774" y="133402"/>
                    <a:pt x="851505" y="101601"/>
                    <a:pt x="870857" y="72572"/>
                  </a:cubicBezTo>
                  <a:cubicBezTo>
                    <a:pt x="880533" y="58058"/>
                    <a:pt x="885371" y="38705"/>
                    <a:pt x="899885" y="29029"/>
                  </a:cubicBezTo>
                  <a:lnTo>
                    <a:pt x="943428" y="0"/>
                  </a:lnTo>
                  <a:cubicBezTo>
                    <a:pt x="948266" y="14514"/>
                    <a:pt x="950513" y="30169"/>
                    <a:pt x="957943" y="43543"/>
                  </a:cubicBezTo>
                  <a:cubicBezTo>
                    <a:pt x="974886" y="74041"/>
                    <a:pt x="1016000" y="130629"/>
                    <a:pt x="1016000" y="130629"/>
                  </a:cubicBezTo>
                  <a:cubicBezTo>
                    <a:pt x="1021529" y="147217"/>
                    <a:pt x="1029823" y="210804"/>
                    <a:pt x="1074057" y="188686"/>
                  </a:cubicBezTo>
                  <a:cubicBezTo>
                    <a:pt x="1087741" y="181844"/>
                    <a:pt x="1079014" y="157090"/>
                    <a:pt x="1088571" y="145143"/>
                  </a:cubicBezTo>
                  <a:cubicBezTo>
                    <a:pt x="1099468" y="131522"/>
                    <a:pt x="1117600" y="125791"/>
                    <a:pt x="1132114" y="116115"/>
                  </a:cubicBezTo>
                  <a:cubicBezTo>
                    <a:pt x="1141790" y="101601"/>
                    <a:pt x="1149976" y="85973"/>
                    <a:pt x="1161143" y="72572"/>
                  </a:cubicBezTo>
                  <a:cubicBezTo>
                    <a:pt x="1161149" y="72565"/>
                    <a:pt x="1225646" y="8068"/>
                    <a:pt x="123371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7" name="Freeform 26"/>
            <p:cNvSpPr/>
            <p:nvPr/>
          </p:nvSpPr>
          <p:spPr>
            <a:xfrm>
              <a:off x="6458857" y="6088278"/>
              <a:ext cx="508000" cy="207963"/>
            </a:xfrm>
            <a:custGeom>
              <a:avLst/>
              <a:gdLst>
                <a:gd name="connsiteX0" fmla="*/ 0 w 508000"/>
                <a:gd name="connsiteY0" fmla="*/ 14514 h 207963"/>
                <a:gd name="connsiteX1" fmla="*/ 58057 w 508000"/>
                <a:gd name="connsiteY1" fmla="*/ 87085 h 207963"/>
                <a:gd name="connsiteX2" fmla="*/ 145143 w 508000"/>
                <a:gd name="connsiteY2" fmla="*/ 116114 h 207963"/>
                <a:gd name="connsiteX3" fmla="*/ 174172 w 508000"/>
                <a:gd name="connsiteY3" fmla="*/ 203200 h 207963"/>
                <a:gd name="connsiteX4" fmla="*/ 232229 w 508000"/>
                <a:gd name="connsiteY4" fmla="*/ 72571 h 207963"/>
                <a:gd name="connsiteX5" fmla="*/ 246743 w 508000"/>
                <a:gd name="connsiteY5" fmla="*/ 29028 h 207963"/>
                <a:gd name="connsiteX6" fmla="*/ 290286 w 508000"/>
                <a:gd name="connsiteY6" fmla="*/ 0 h 207963"/>
                <a:gd name="connsiteX7" fmla="*/ 319314 w 508000"/>
                <a:gd name="connsiteY7" fmla="*/ 43542 h 207963"/>
                <a:gd name="connsiteX8" fmla="*/ 333829 w 508000"/>
                <a:gd name="connsiteY8" fmla="*/ 174171 h 207963"/>
                <a:gd name="connsiteX9" fmla="*/ 391886 w 508000"/>
                <a:gd name="connsiteY9" fmla="*/ 159657 h 207963"/>
                <a:gd name="connsiteX10" fmla="*/ 464457 w 508000"/>
                <a:gd name="connsiteY10" fmla="*/ 87085 h 207963"/>
                <a:gd name="connsiteX11" fmla="*/ 508000 w 508000"/>
                <a:gd name="connsiteY11" fmla="*/ 72571 h 20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00" h="207963">
                  <a:moveTo>
                    <a:pt x="0" y="14514"/>
                  </a:moveTo>
                  <a:cubicBezTo>
                    <a:pt x="19352" y="38704"/>
                    <a:pt x="32678" y="69320"/>
                    <a:pt x="58057" y="87085"/>
                  </a:cubicBezTo>
                  <a:cubicBezTo>
                    <a:pt x="83125" y="104632"/>
                    <a:pt x="145143" y="116114"/>
                    <a:pt x="145143" y="116114"/>
                  </a:cubicBezTo>
                  <a:cubicBezTo>
                    <a:pt x="154819" y="145143"/>
                    <a:pt x="157199" y="228660"/>
                    <a:pt x="174172" y="203200"/>
                  </a:cubicBezTo>
                  <a:cubicBezTo>
                    <a:pt x="220173" y="134198"/>
                    <a:pt x="197684" y="176205"/>
                    <a:pt x="232229" y="72571"/>
                  </a:cubicBezTo>
                  <a:cubicBezTo>
                    <a:pt x="237067" y="58057"/>
                    <a:pt x="234013" y="37514"/>
                    <a:pt x="246743" y="29028"/>
                  </a:cubicBezTo>
                  <a:lnTo>
                    <a:pt x="290286" y="0"/>
                  </a:lnTo>
                  <a:cubicBezTo>
                    <a:pt x="299962" y="14514"/>
                    <a:pt x="315083" y="26619"/>
                    <a:pt x="319314" y="43542"/>
                  </a:cubicBezTo>
                  <a:cubicBezTo>
                    <a:pt x="329940" y="86045"/>
                    <a:pt x="310609" y="137019"/>
                    <a:pt x="333829" y="174171"/>
                  </a:cubicBezTo>
                  <a:cubicBezTo>
                    <a:pt x="344401" y="191087"/>
                    <a:pt x="372534" y="164495"/>
                    <a:pt x="391886" y="159657"/>
                  </a:cubicBezTo>
                  <a:cubicBezTo>
                    <a:pt x="420914" y="116114"/>
                    <a:pt x="416076" y="111275"/>
                    <a:pt x="464457" y="87085"/>
                  </a:cubicBezTo>
                  <a:cubicBezTo>
                    <a:pt x="478141" y="80243"/>
                    <a:pt x="508000" y="72571"/>
                    <a:pt x="508000" y="72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sp>
        <p:nvSpPr>
          <p:cNvPr id="28" name="TextBox 27"/>
          <p:cNvSpPr txBox="1"/>
          <p:nvPr/>
        </p:nvSpPr>
        <p:spPr>
          <a:xfrm>
            <a:off x="4963929" y="395082"/>
            <a:ext cx="3941259" cy="523220"/>
          </a:xfrm>
          <a:prstGeom prst="rect">
            <a:avLst/>
          </a:prstGeom>
          <a:noFill/>
        </p:spPr>
        <p:txBody>
          <a:bodyPr wrap="square" rtlCol="0">
            <a:spAutoFit/>
          </a:bodyPr>
          <a:lstStyle/>
          <a:p>
            <a:pPr algn="ctr" fontAlgn="auto">
              <a:spcBef>
                <a:spcPts val="0"/>
              </a:spcBef>
              <a:spcAft>
                <a:spcPts val="0"/>
              </a:spcAft>
            </a:pPr>
            <a:r>
              <a:rPr lang="en-GB" sz="2800" b="1" dirty="0" smtClean="0">
                <a:solidFill>
                  <a:schemeClr val="bg1">
                    <a:lumMod val="75000"/>
                  </a:schemeClr>
                </a:solidFill>
                <a:latin typeface="Arial" pitchFamily="34" charset="0"/>
                <a:cs typeface="Arial" pitchFamily="34" charset="0"/>
              </a:rPr>
              <a:t>Sample of spend</a:t>
            </a:r>
          </a:p>
        </p:txBody>
      </p:sp>
      <p:pic>
        <p:nvPicPr>
          <p:cNvPr id="23" name="Picture 2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90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04475" y="1412776"/>
            <a:ext cx="4388006" cy="1656184"/>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1800 communities started the process. 18% of the population.</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87%/13% parish/forum split</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27% of designated areas are in the 30% most deprived LA areas in England.</a:t>
            </a:r>
            <a:endParaRPr lang="en-GB" sz="1600" dirty="0">
              <a:solidFill>
                <a:srgbClr val="002060"/>
              </a:solidFill>
              <a:latin typeface="Calibri" pitchFamily="34" charset="0"/>
            </a:endParaRPr>
          </a:p>
        </p:txBody>
      </p:sp>
      <p:sp>
        <p:nvSpPr>
          <p:cNvPr id="6" name="Rounded Rectangle 5"/>
          <p:cNvSpPr/>
          <p:nvPr/>
        </p:nvSpPr>
        <p:spPr>
          <a:xfrm>
            <a:off x="4504475" y="5157192"/>
            <a:ext cx="4388006" cy="792088"/>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Complexity of plan &amp; location can impact significantly.</a:t>
            </a:r>
          </a:p>
        </p:txBody>
      </p:sp>
      <p:sp>
        <p:nvSpPr>
          <p:cNvPr id="7" name="Rounded Rectangle 6"/>
          <p:cNvSpPr/>
          <p:nvPr/>
        </p:nvSpPr>
        <p:spPr>
          <a:xfrm>
            <a:off x="4489217" y="3220371"/>
            <a:ext cx="4388006" cy="1728191"/>
          </a:xfrm>
          <a:prstGeom prst="roundRect">
            <a:avLst/>
          </a:prstGeom>
          <a:solidFill>
            <a:schemeClr val="bg1">
              <a:lumMod val="9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Average ‘Yes’ vote: 89%</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Average turnout: 32%</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89% of made NPs contain </a:t>
            </a:r>
            <a:r>
              <a:rPr lang="en-GB" sz="1600" dirty="0">
                <a:solidFill>
                  <a:srgbClr val="002060"/>
                </a:solidFill>
                <a:latin typeface="Calibri" pitchFamily="34" charset="0"/>
              </a:rPr>
              <a:t>policies to direct the shape of new housing </a:t>
            </a:r>
            <a:r>
              <a:rPr lang="en-GB" sz="1600" dirty="0" smtClean="0">
                <a:solidFill>
                  <a:srgbClr val="002060"/>
                </a:solidFill>
                <a:latin typeface="Calibri" pitchFamily="34" charset="0"/>
              </a:rPr>
              <a:t>developments;</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54% of NPs contain site allocation policies;</a:t>
            </a:r>
          </a:p>
          <a:p>
            <a:pPr marL="285750" indent="-285750" fontAlgn="auto">
              <a:spcBef>
                <a:spcPts val="0"/>
              </a:spcBef>
              <a:spcAft>
                <a:spcPts val="0"/>
              </a:spcAft>
              <a:buFont typeface="Arial" pitchFamily="34" charset="0"/>
              <a:buChar char="•"/>
            </a:pPr>
            <a:r>
              <a:rPr lang="en-GB" sz="1600" dirty="0" smtClean="0">
                <a:solidFill>
                  <a:srgbClr val="002060"/>
                </a:solidFill>
                <a:latin typeface="Calibri" pitchFamily="34" charset="0"/>
              </a:rPr>
              <a:t>90% of NPs have design policies.</a:t>
            </a:r>
            <a:endParaRPr lang="en-GB" sz="1600" dirty="0">
              <a:solidFill>
                <a:srgbClr val="002060"/>
              </a:solidFill>
              <a:latin typeface="Calibri" pitchFamily="34" charset="0"/>
            </a:endParaRPr>
          </a:p>
        </p:txBody>
      </p:sp>
      <p:sp>
        <p:nvSpPr>
          <p:cNvPr id="8" name="Pentagon 7"/>
          <p:cNvSpPr/>
          <p:nvPr/>
        </p:nvSpPr>
        <p:spPr>
          <a:xfrm>
            <a:off x="107504" y="1556792"/>
            <a:ext cx="3960440" cy="1296144"/>
          </a:xfrm>
          <a:prstGeom prst="homePlat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800" dirty="0">
                <a:solidFill>
                  <a:srgbClr val="7030A0"/>
                </a:solidFill>
                <a:latin typeface="Calibri" pitchFamily="34" charset="0"/>
              </a:rPr>
              <a:t>It is possible to start, progress and complete the process irrespective of who or where you are. </a:t>
            </a:r>
          </a:p>
        </p:txBody>
      </p:sp>
      <p:sp>
        <p:nvSpPr>
          <p:cNvPr id="9" name="Pentagon 8"/>
          <p:cNvSpPr/>
          <p:nvPr/>
        </p:nvSpPr>
        <p:spPr>
          <a:xfrm>
            <a:off x="136064" y="3170504"/>
            <a:ext cx="3931880" cy="1728192"/>
          </a:xfrm>
          <a:prstGeom prst="homePlat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800" dirty="0">
                <a:solidFill>
                  <a:srgbClr val="7030A0"/>
                </a:solidFill>
                <a:latin typeface="Calibri" pitchFamily="34" charset="0"/>
              </a:rPr>
              <a:t>People will engage, turn up and vote ‘for housing</a:t>
            </a:r>
            <a:r>
              <a:rPr lang="en-GB" sz="1800" dirty="0" smtClean="0">
                <a:solidFill>
                  <a:srgbClr val="7030A0"/>
                </a:solidFill>
                <a:latin typeface="Calibri" pitchFamily="34" charset="0"/>
              </a:rPr>
              <a:t>’.  They will also use it as a foundation for wider thinking about their community and as a springboard for community action.</a:t>
            </a:r>
            <a:endParaRPr lang="en-GB" sz="1800" dirty="0">
              <a:solidFill>
                <a:srgbClr val="7030A0"/>
              </a:solidFill>
              <a:latin typeface="Calibri" pitchFamily="34" charset="0"/>
            </a:endParaRPr>
          </a:p>
        </p:txBody>
      </p:sp>
      <p:sp>
        <p:nvSpPr>
          <p:cNvPr id="10" name="Pentagon 9"/>
          <p:cNvSpPr/>
          <p:nvPr/>
        </p:nvSpPr>
        <p:spPr>
          <a:xfrm>
            <a:off x="107504" y="5085184"/>
            <a:ext cx="3960440" cy="936104"/>
          </a:xfrm>
          <a:prstGeom prst="homePlate">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800" dirty="0">
                <a:solidFill>
                  <a:srgbClr val="7030A0"/>
                </a:solidFill>
                <a:latin typeface="Calibri" pitchFamily="34" charset="0"/>
              </a:rPr>
              <a:t>The process takes time and is harder for some </a:t>
            </a:r>
            <a:r>
              <a:rPr lang="en-GB" sz="1800" dirty="0" smtClean="0">
                <a:solidFill>
                  <a:srgbClr val="7030A0"/>
                </a:solidFill>
                <a:latin typeface="Calibri" pitchFamily="34" charset="0"/>
              </a:rPr>
              <a:t>groups.</a:t>
            </a:r>
            <a:endParaRPr lang="en-GB" sz="1800" dirty="0">
              <a:solidFill>
                <a:srgbClr val="7030A0"/>
              </a:solidFill>
              <a:latin typeface="Calibri" pitchFamily="34" charset="0"/>
            </a:endParaRPr>
          </a:p>
        </p:txBody>
      </p:sp>
      <p:sp>
        <p:nvSpPr>
          <p:cNvPr id="2" name="Rectangle 1"/>
          <p:cNvSpPr/>
          <p:nvPr/>
        </p:nvSpPr>
        <p:spPr>
          <a:xfrm>
            <a:off x="5322335" y="395082"/>
            <a:ext cx="3417923" cy="523220"/>
          </a:xfrm>
          <a:prstGeom prst="rect">
            <a:avLst/>
          </a:prstGeom>
        </p:spPr>
        <p:txBody>
          <a:bodyPr wrap="none">
            <a:spAutoFit/>
          </a:bodyPr>
          <a:lstStyle/>
          <a:p>
            <a:r>
              <a:rPr lang="en-GB" sz="2800" b="1" dirty="0" smtClean="0">
                <a:solidFill>
                  <a:schemeClr val="bg1">
                    <a:lumMod val="75000"/>
                  </a:schemeClr>
                </a:solidFill>
              </a:rPr>
              <a:t>What do </a:t>
            </a:r>
            <a:r>
              <a:rPr lang="en-GB" sz="2800" b="1" dirty="0">
                <a:solidFill>
                  <a:schemeClr val="bg1">
                    <a:lumMod val="75000"/>
                  </a:schemeClr>
                </a:solidFill>
              </a:rPr>
              <a:t>w</a:t>
            </a:r>
            <a:r>
              <a:rPr lang="en-GB" sz="2800" b="1" dirty="0" smtClean="0">
                <a:solidFill>
                  <a:schemeClr val="bg1">
                    <a:lumMod val="75000"/>
                  </a:schemeClr>
                </a:solidFill>
              </a:rPr>
              <a:t>e </a:t>
            </a:r>
            <a:r>
              <a:rPr lang="en-GB" sz="2800" b="1" dirty="0">
                <a:solidFill>
                  <a:schemeClr val="bg1">
                    <a:lumMod val="75000"/>
                  </a:schemeClr>
                </a:solidFill>
              </a:rPr>
              <a:t>k</a:t>
            </a:r>
            <a:r>
              <a:rPr lang="en-GB" sz="2800" b="1" dirty="0" smtClean="0">
                <a:solidFill>
                  <a:schemeClr val="bg1">
                    <a:lumMod val="75000"/>
                  </a:schemeClr>
                </a:solidFill>
              </a:rPr>
              <a:t>now?</a:t>
            </a:r>
            <a:endParaRPr lang="en-GB" sz="2800" dirty="0"/>
          </a:p>
        </p:txBody>
      </p:sp>
      <p:pic>
        <p:nvPicPr>
          <p:cNvPr id="12" name="Picture 11"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6281936"/>
            <a:ext cx="9144000" cy="576064"/>
            <a:chOff x="0" y="6237313"/>
            <a:chExt cx="9144000" cy="620688"/>
          </a:xfrm>
        </p:grpSpPr>
        <p:sp>
          <p:nvSpPr>
            <p:cNvPr id="14" name="Rectangle 13"/>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15"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9999"/>
                  </a:solidFill>
                  <a:effectLst/>
                  <a:uLnTx/>
                  <a:uFillTx/>
                  <a:latin typeface="Arial" charset="0"/>
                </a:rPr>
                <a:t>#neighbourhoodplanning</a:t>
              </a:r>
            </a:p>
          </p:txBody>
        </p:sp>
      </p:grp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059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1268760"/>
            <a:ext cx="8208912" cy="4939814"/>
          </a:xfrm>
          <a:prstGeom prst="rect">
            <a:avLst/>
          </a:prstGeom>
          <a:noFill/>
        </p:spPr>
        <p:txBody>
          <a:bodyPr wrap="square" rtlCol="0">
            <a:spAutoFit/>
          </a:bodyPr>
          <a:lstStyle/>
          <a:p>
            <a:pPr marL="285750" indent="-285750" fontAlgn="auto">
              <a:spcBef>
                <a:spcPts val="0"/>
              </a:spcBef>
              <a:spcAft>
                <a:spcPts val="600"/>
              </a:spcAft>
              <a:buFont typeface="Arial" panose="020B0604020202020204" pitchFamily="34" charset="0"/>
              <a:buChar char="•"/>
            </a:pPr>
            <a:r>
              <a:rPr lang="en-GB" sz="2000" b="1" dirty="0" smtClean="0">
                <a:solidFill>
                  <a:srgbClr val="000000"/>
                </a:solidFill>
                <a:latin typeface="Arial"/>
              </a:rPr>
              <a:t>Catalyst to engagement </a:t>
            </a:r>
            <a:r>
              <a:rPr lang="en-GB" sz="2000" dirty="0" smtClean="0">
                <a:solidFill>
                  <a:srgbClr val="000000"/>
                </a:solidFill>
                <a:latin typeface="Arial"/>
              </a:rPr>
              <a:t>- In Exeter St James, the neighbourhood forum has formed a Community Trust to manage aspirational projects identified within its plan. It has already renovated a communal garden space, and intends to work next on allotments and sustainable homes.</a:t>
            </a:r>
            <a:endParaRPr lang="en-GB" sz="2000" dirty="0">
              <a:solidFill>
                <a:srgbClr val="000000"/>
              </a:solidFill>
              <a:latin typeface="Arial"/>
            </a:endParaRPr>
          </a:p>
          <a:p>
            <a:pPr marL="285750" indent="-285750" fontAlgn="auto">
              <a:spcBef>
                <a:spcPts val="0"/>
              </a:spcBef>
              <a:spcAft>
                <a:spcPts val="600"/>
              </a:spcAft>
              <a:buFont typeface="Arial" panose="020B0604020202020204" pitchFamily="34" charset="0"/>
              <a:buChar char="•"/>
            </a:pPr>
            <a:r>
              <a:rPr lang="en-GB" sz="2000" b="1" dirty="0" smtClean="0">
                <a:solidFill>
                  <a:srgbClr val="000000"/>
                </a:solidFill>
                <a:latin typeface="Arial"/>
              </a:rPr>
              <a:t>Changing attitudes </a:t>
            </a:r>
            <a:r>
              <a:rPr lang="en-GB" sz="2000" dirty="0" smtClean="0">
                <a:solidFill>
                  <a:srgbClr val="000000"/>
                </a:solidFill>
                <a:latin typeface="Arial"/>
              </a:rPr>
              <a:t>- In Woodcote, the neighbourhood plan helped turn local attitude towards development around from 70% against to 90% in favour, because the community now felt in control of potential development, rather than at its mercy.  </a:t>
            </a:r>
          </a:p>
          <a:p>
            <a:pPr marL="285750" indent="-285750" fontAlgn="auto">
              <a:spcBef>
                <a:spcPts val="0"/>
              </a:spcBef>
              <a:spcAft>
                <a:spcPts val="600"/>
              </a:spcAft>
              <a:buFont typeface="Arial" panose="020B0604020202020204" pitchFamily="34" charset="0"/>
              <a:buChar char="•"/>
            </a:pPr>
            <a:r>
              <a:rPr lang="en-GB" sz="2000" b="1" dirty="0" smtClean="0">
                <a:solidFill>
                  <a:srgbClr val="000000"/>
                </a:solidFill>
                <a:latin typeface="Arial"/>
              </a:rPr>
              <a:t>Catalyst to further work </a:t>
            </a:r>
            <a:r>
              <a:rPr lang="en-GB" sz="2000" dirty="0" smtClean="0">
                <a:solidFill>
                  <a:srgbClr val="000000"/>
                </a:solidFill>
                <a:latin typeface="Arial"/>
              </a:rPr>
              <a:t>– In Uppingham, the community is now working on a Town Centre and Business Zone Plan to enhance and shape economic development of the town. </a:t>
            </a:r>
            <a:endParaRPr lang="en-GB" sz="2000" dirty="0">
              <a:solidFill>
                <a:srgbClr val="000000"/>
              </a:solidFill>
              <a:latin typeface="Arial"/>
            </a:endParaRPr>
          </a:p>
          <a:p>
            <a:pPr marL="285750" indent="-285750" fontAlgn="auto">
              <a:spcBef>
                <a:spcPts val="0"/>
              </a:spcBef>
              <a:spcAft>
                <a:spcPts val="600"/>
              </a:spcAft>
              <a:buFont typeface="Arial" panose="020B0604020202020204" pitchFamily="34" charset="0"/>
              <a:buChar char="•"/>
            </a:pPr>
            <a:r>
              <a:rPr lang="en-GB" sz="2000" b="1" dirty="0" smtClean="0">
                <a:solidFill>
                  <a:srgbClr val="000000"/>
                </a:solidFill>
                <a:latin typeface="Arial"/>
              </a:rPr>
              <a:t>Improving relations – </a:t>
            </a:r>
            <a:r>
              <a:rPr lang="en-GB" sz="2000" dirty="0" smtClean="0">
                <a:solidFill>
                  <a:srgbClr val="000000"/>
                </a:solidFill>
                <a:latin typeface="Arial"/>
              </a:rPr>
              <a:t>the process of making a neighbourhood planning brings communities together and also improves their working relationship with local authorities.</a:t>
            </a:r>
            <a:endParaRPr lang="en-GB" sz="2000" b="1" dirty="0">
              <a:solidFill>
                <a:srgbClr val="000000"/>
              </a:solidFill>
              <a:latin typeface="Arial"/>
            </a:endParaRPr>
          </a:p>
        </p:txBody>
      </p:sp>
      <p:pic>
        <p:nvPicPr>
          <p:cNvPr id="4" name="Picture 3"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34938" y="395082"/>
            <a:ext cx="6925770" cy="523220"/>
          </a:xfrm>
          <a:prstGeom prst="rect">
            <a:avLst/>
          </a:prstGeom>
          <a:noFill/>
        </p:spPr>
        <p:txBody>
          <a:bodyPr wrap="square" rtlCol="0">
            <a:spAutoFit/>
          </a:bodyPr>
          <a:lstStyle/>
          <a:p>
            <a:pPr algn="r"/>
            <a:r>
              <a:rPr lang="en-GB" sz="2800" b="1" dirty="0" smtClean="0">
                <a:solidFill>
                  <a:schemeClr val="bg1">
                    <a:lumMod val="75000"/>
                  </a:schemeClr>
                </a:solidFill>
                <a:latin typeface="Arial"/>
              </a:rPr>
              <a:t>What happened next?</a:t>
            </a:r>
            <a:endParaRPr lang="en-GB" sz="2800" b="1" dirty="0">
              <a:solidFill>
                <a:schemeClr val="bg1">
                  <a:lumMod val="75000"/>
                </a:schemeClr>
              </a:solidFill>
              <a:latin typeface="Arial"/>
            </a:endParaRPr>
          </a:p>
        </p:txBody>
      </p:sp>
      <p:grpSp>
        <p:nvGrpSpPr>
          <p:cNvPr id="6" name="Group 5"/>
          <p:cNvGrpSpPr/>
          <p:nvPr/>
        </p:nvGrpSpPr>
        <p:grpSpPr>
          <a:xfrm>
            <a:off x="0" y="6286515"/>
            <a:ext cx="9144000" cy="576064"/>
            <a:chOff x="0" y="6237313"/>
            <a:chExt cx="9144000" cy="620688"/>
          </a:xfrm>
        </p:grpSpPr>
        <p:sp>
          <p:nvSpPr>
            <p:cNvPr id="7" name="Rectangle 6"/>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9"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22091" y="632011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77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474838" y="2970614"/>
            <a:ext cx="6120680" cy="1015663"/>
          </a:xfrm>
          <a:prstGeom prst="rect">
            <a:avLst/>
          </a:prstGeom>
          <a:noFill/>
          <a:ln w="66675" cmpd="sng">
            <a:solidFill>
              <a:srgbClr val="009999"/>
            </a:solidFill>
          </a:ln>
        </p:spPr>
        <p:txBody>
          <a:bodyPr wrap="square">
            <a:spAutoFit/>
          </a:bodyPr>
          <a:lstStyle>
            <a:defPPr>
              <a:defRPr lang="en-GB"/>
            </a:defPPr>
            <a:lvl1pPr algn="ctr">
              <a:defRPr sz="6000">
                <a:solidFill>
                  <a:srgbClr val="7030A0"/>
                </a:solidFill>
                <a:latin typeface="Aharoni" pitchFamily="2" charset="-79"/>
                <a:cs typeface="Aharoni" pitchFamily="2" charset="-79"/>
              </a:defRPr>
            </a:lvl1pPr>
          </a:lstStyle>
          <a:p>
            <a:r>
              <a:rPr lang="en-GB" dirty="0" smtClean="0"/>
              <a:t>Support</a:t>
            </a:r>
            <a:endParaRPr lang="en-GB" dirty="0"/>
          </a:p>
        </p:txBody>
      </p:sp>
    </p:spTree>
    <p:extLst>
      <p:ext uri="{BB962C8B-B14F-4D97-AF65-F5344CB8AC3E}">
        <p14:creationId xmlns:p14="http://schemas.microsoft.com/office/powerpoint/2010/main" val="61747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43500" y="1484784"/>
            <a:ext cx="8448980" cy="4896544"/>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Tx/>
              <a:buNone/>
              <a:defRPr/>
            </a:pPr>
            <a:r>
              <a:rPr lang="en-GB" sz="8000" i="1" dirty="0" smtClean="0">
                <a:solidFill>
                  <a:srgbClr val="000000"/>
                </a:solidFill>
              </a:rPr>
              <a:t>“Planning has tended to exclude, rather than to include, people and communities</a:t>
            </a:r>
          </a:p>
          <a:p>
            <a:pPr marL="0" indent="0" algn="ctr" fontAlgn="auto">
              <a:spcAft>
                <a:spcPts val="0"/>
              </a:spcAft>
              <a:buFontTx/>
              <a:buNone/>
              <a:defRPr/>
            </a:pPr>
            <a:endParaRPr lang="en-GB" sz="8000" i="1" dirty="0" smtClean="0">
              <a:solidFill>
                <a:srgbClr val="000000"/>
              </a:solidFill>
            </a:endParaRPr>
          </a:p>
          <a:p>
            <a:pPr marL="0" indent="0" algn="ctr" fontAlgn="auto">
              <a:spcAft>
                <a:spcPts val="0"/>
              </a:spcAft>
              <a:buFontTx/>
              <a:buNone/>
              <a:defRPr/>
            </a:pPr>
            <a:r>
              <a:rPr lang="en-GB" sz="8000" i="1" dirty="0" smtClean="0">
                <a:solidFill>
                  <a:srgbClr val="000000"/>
                </a:solidFill>
              </a:rPr>
              <a:t>Planning policy itself has become so elaborate and forbidding – the preserve of specialists, rather than people in communities</a:t>
            </a:r>
          </a:p>
          <a:p>
            <a:pPr marL="0" indent="0" algn="ctr" fontAlgn="auto">
              <a:spcAft>
                <a:spcPts val="0"/>
              </a:spcAft>
              <a:buFontTx/>
              <a:buNone/>
              <a:defRPr/>
            </a:pPr>
            <a:endParaRPr lang="en-GB" sz="8000" i="1" dirty="0" smtClean="0">
              <a:solidFill>
                <a:srgbClr val="000000"/>
              </a:solidFill>
            </a:endParaRPr>
          </a:p>
          <a:p>
            <a:pPr marL="0" indent="0" algn="ctr" fontAlgn="auto">
              <a:spcAft>
                <a:spcPts val="0"/>
              </a:spcAft>
              <a:buFontTx/>
              <a:buNone/>
              <a:defRPr/>
            </a:pPr>
            <a:r>
              <a:rPr lang="en-GB" sz="8000" i="1" dirty="0" smtClean="0">
                <a:solidFill>
                  <a:srgbClr val="000000"/>
                </a:solidFill>
              </a:rPr>
              <a:t>We are allowing people and communities back into planning”</a:t>
            </a:r>
            <a:endParaRPr lang="en-GB" sz="5100" dirty="0" smtClean="0">
              <a:solidFill>
                <a:srgbClr val="000000"/>
              </a:solidFill>
            </a:endParaRPr>
          </a:p>
          <a:p>
            <a:pPr marL="0" indent="0" algn="ctr" fontAlgn="auto">
              <a:spcAft>
                <a:spcPts val="0"/>
              </a:spcAft>
              <a:buFontTx/>
              <a:buNone/>
              <a:defRPr/>
            </a:pPr>
            <a:endParaRPr lang="en-GB" sz="5100" dirty="0">
              <a:solidFill>
                <a:srgbClr val="000000"/>
              </a:solidFill>
            </a:endParaRPr>
          </a:p>
          <a:p>
            <a:pPr marL="0" indent="0" algn="ctr" fontAlgn="auto">
              <a:spcAft>
                <a:spcPts val="0"/>
              </a:spcAft>
              <a:buFontTx/>
              <a:buNone/>
              <a:defRPr/>
            </a:pPr>
            <a:r>
              <a:rPr lang="en-GB" sz="6800" dirty="0" smtClean="0">
                <a:solidFill>
                  <a:srgbClr val="000000"/>
                </a:solidFill>
              </a:rPr>
              <a:t>Rt Hon Greg Clark MP</a:t>
            </a:r>
          </a:p>
          <a:p>
            <a:pPr marL="0" indent="0" algn="ctr" fontAlgn="auto">
              <a:spcAft>
                <a:spcPts val="0"/>
              </a:spcAft>
              <a:buFontTx/>
              <a:buNone/>
              <a:defRPr/>
            </a:pPr>
            <a:r>
              <a:rPr lang="en-GB" sz="6800" dirty="0" smtClean="0">
                <a:solidFill>
                  <a:srgbClr val="000000"/>
                </a:solidFill>
              </a:rPr>
              <a:t>National Planning Policy Framework (2012)</a:t>
            </a:r>
            <a:endParaRPr lang="en-GB" sz="6800" dirty="0">
              <a:solidFill>
                <a:srgbClr val="000000"/>
              </a:solidFill>
            </a:endParaRPr>
          </a:p>
        </p:txBody>
      </p:sp>
      <p:pic>
        <p:nvPicPr>
          <p:cNvPr id="10"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807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7544" y="1988840"/>
            <a:ext cx="8208912" cy="1296144"/>
          </a:xfrm>
          <a:prstGeom prst="roundRect">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800" dirty="0">
                <a:solidFill>
                  <a:prstClr val="black"/>
                </a:solidFill>
                <a:latin typeface="Calibri" pitchFamily="34" charset="0"/>
              </a:rPr>
              <a:t>We will encourage the 1,400 communities engaged in neighbourhood planning to complete the process and assist others to draw up their own plans.</a:t>
            </a:r>
          </a:p>
        </p:txBody>
      </p:sp>
      <p:sp>
        <p:nvSpPr>
          <p:cNvPr id="12" name="Rounded Rectangle 11"/>
          <p:cNvSpPr/>
          <p:nvPr/>
        </p:nvSpPr>
        <p:spPr>
          <a:xfrm>
            <a:off x="490105" y="3861048"/>
            <a:ext cx="8208912" cy="1296144"/>
          </a:xfrm>
          <a:prstGeom prst="roundRect">
            <a:avLst/>
          </a:prstGeom>
          <a:solidFill>
            <a:schemeClr val="bg1">
              <a:lumMod val="95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GB" sz="1800" dirty="0">
                <a:solidFill>
                  <a:prstClr val="black"/>
                </a:solidFill>
                <a:latin typeface="Calibri" pitchFamily="34" charset="0"/>
              </a:rPr>
              <a:t>Let local people have more say on local planning and let them vote on local issues.</a:t>
            </a:r>
          </a:p>
        </p:txBody>
      </p:sp>
      <p:pic>
        <p:nvPicPr>
          <p:cNvPr id="5" name="Picture 4"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6286515"/>
            <a:ext cx="9144000" cy="576064"/>
            <a:chOff x="0" y="6237313"/>
            <a:chExt cx="9144000" cy="620688"/>
          </a:xfrm>
        </p:grpSpPr>
        <p:sp>
          <p:nvSpPr>
            <p:cNvPr id="7" name="Rectangle 6"/>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ndParaRPr>
            </a:p>
          </p:txBody>
        </p:sp>
        <p:sp>
          <p:nvSpPr>
            <p:cNvPr id="8"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9999"/>
                  </a:solidFill>
                  <a:effectLst/>
                  <a:uLnTx/>
                  <a:uFillTx/>
                  <a:latin typeface="Arial" charset="0"/>
                </a:rPr>
                <a:t>#neighbourhoodplanning</a:t>
              </a:r>
            </a:p>
          </p:txBody>
        </p: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034938" y="395082"/>
            <a:ext cx="6925770"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FFFFFF">
                    <a:lumMod val="75000"/>
                  </a:srgbClr>
                </a:solidFill>
                <a:effectLst/>
                <a:uLnTx/>
                <a:uFillTx/>
                <a:latin typeface="Arial"/>
              </a:rPr>
              <a:t>Manifesto</a:t>
            </a:r>
            <a:r>
              <a:rPr kumimoji="0" lang="en-GB" sz="2800" b="1" i="0" u="none" strike="noStrike" kern="0" cap="none" spc="0" normalizeH="0" noProof="0" dirty="0" smtClean="0">
                <a:ln>
                  <a:noFill/>
                </a:ln>
                <a:solidFill>
                  <a:srgbClr val="FFFFFF">
                    <a:lumMod val="75000"/>
                  </a:srgbClr>
                </a:solidFill>
                <a:effectLst/>
                <a:uLnTx/>
                <a:uFillTx/>
                <a:latin typeface="Arial"/>
              </a:rPr>
              <a:t> commitments</a:t>
            </a:r>
            <a:endParaRPr kumimoji="0" lang="en-GB" sz="2800" b="1" i="0" u="none" strike="noStrike" kern="0" cap="none" spc="0" normalizeH="0" baseline="0" noProof="0" dirty="0" smtClean="0">
              <a:ln>
                <a:noFill/>
              </a:ln>
              <a:solidFill>
                <a:srgbClr val="FFFFFF">
                  <a:lumMod val="75000"/>
                </a:srgbClr>
              </a:solidFill>
              <a:effectLst/>
              <a:uLnTx/>
              <a:uFillTx/>
              <a:latin typeface="Arial"/>
            </a:endParaRPr>
          </a:p>
        </p:txBody>
      </p:sp>
    </p:spTree>
    <p:extLst>
      <p:ext uri="{BB962C8B-B14F-4D97-AF65-F5344CB8AC3E}">
        <p14:creationId xmlns:p14="http://schemas.microsoft.com/office/powerpoint/2010/main" val="36610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173" y="2852936"/>
            <a:ext cx="7992888" cy="1569660"/>
          </a:xfrm>
          <a:prstGeom prst="rect">
            <a:avLst/>
          </a:prstGeom>
          <a:noFill/>
        </p:spPr>
        <p:txBody>
          <a:bodyPr wrap="square" rtlCol="0">
            <a:spAutoFit/>
          </a:bodyPr>
          <a:lstStyle/>
          <a:p>
            <a:pPr algn="ctr"/>
            <a:r>
              <a:rPr lang="en-GB" dirty="0">
                <a:solidFill>
                  <a:srgbClr val="000000"/>
                </a:solidFill>
              </a:rPr>
              <a:t> </a:t>
            </a:r>
            <a:r>
              <a:rPr lang="en-GB" dirty="0" smtClean="0">
                <a:solidFill>
                  <a:srgbClr val="000000"/>
                </a:solidFill>
              </a:rPr>
              <a:t>To </a:t>
            </a:r>
            <a:r>
              <a:rPr lang="en-GB" dirty="0">
                <a:solidFill>
                  <a:srgbClr val="000000"/>
                </a:solidFill>
              </a:rPr>
              <a:t>simplify and speed up the neighbourhood planning system, to </a:t>
            </a:r>
            <a:r>
              <a:rPr lang="en-GB" dirty="0" smtClean="0">
                <a:solidFill>
                  <a:srgbClr val="000000"/>
                </a:solidFill>
              </a:rPr>
              <a:t>support communities </a:t>
            </a:r>
            <a:r>
              <a:rPr lang="en-GB" dirty="0">
                <a:solidFill>
                  <a:srgbClr val="000000"/>
                </a:solidFill>
              </a:rPr>
              <a:t>that seek to meet local housing and other development </a:t>
            </a:r>
            <a:r>
              <a:rPr lang="en-GB" dirty="0" smtClean="0">
                <a:solidFill>
                  <a:srgbClr val="000000"/>
                </a:solidFill>
              </a:rPr>
              <a:t>needs through </a:t>
            </a:r>
            <a:r>
              <a:rPr lang="en-GB" dirty="0">
                <a:solidFill>
                  <a:srgbClr val="000000"/>
                </a:solidFill>
              </a:rPr>
              <a:t>neighbourhood planning</a:t>
            </a:r>
            <a:r>
              <a:rPr lang="en-GB" dirty="0" smtClean="0">
                <a:solidFill>
                  <a:srgbClr val="000000"/>
                </a:solidFill>
              </a:rPr>
              <a:t>.</a:t>
            </a:r>
            <a:endParaRPr lang="en-GB" sz="2800" dirty="0">
              <a:solidFill>
                <a:srgbClr val="000000"/>
              </a:solidFill>
            </a:endParaRPr>
          </a:p>
        </p:txBody>
      </p:sp>
      <p:grpSp>
        <p:nvGrpSpPr>
          <p:cNvPr id="8" name="Group 7"/>
          <p:cNvGrpSpPr/>
          <p:nvPr/>
        </p:nvGrpSpPr>
        <p:grpSpPr>
          <a:xfrm>
            <a:off x="0" y="6286515"/>
            <a:ext cx="9144000" cy="576064"/>
            <a:chOff x="0" y="6237313"/>
            <a:chExt cx="9144000" cy="620688"/>
          </a:xfrm>
        </p:grpSpPr>
        <p:sp>
          <p:nvSpPr>
            <p:cNvPr id="9" name="Rectangle 8"/>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0"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45380" r="69402" b="46667"/>
          <a:stretch/>
        </p:blipFill>
        <p:spPr bwMode="auto">
          <a:xfrm>
            <a:off x="3522091" y="632011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G:\Decentralisation\Neighbourhoods\Neighbourhood Planning (Jamie's)\Mobilisation\Promotion\DCLG logos\DCLG_CMYK_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7175" y="188640"/>
            <a:ext cx="4277133" cy="523220"/>
          </a:xfrm>
          <a:prstGeom prst="rect">
            <a:avLst/>
          </a:prstGeom>
        </p:spPr>
        <p:txBody>
          <a:bodyPr wrap="none">
            <a:spAutoFit/>
          </a:bodyPr>
          <a:lstStyle/>
          <a:p>
            <a:pPr lvl="0" algn="r" fontAlgn="auto">
              <a:spcBef>
                <a:spcPts val="0"/>
              </a:spcBef>
              <a:spcAft>
                <a:spcPts val="0"/>
              </a:spcAft>
              <a:defRPr/>
            </a:pPr>
            <a:r>
              <a:rPr lang="en-GB" sz="2800" b="1" kern="0" dirty="0" smtClean="0">
                <a:solidFill>
                  <a:srgbClr val="FFFFFF">
                    <a:lumMod val="75000"/>
                  </a:srgbClr>
                </a:solidFill>
                <a:latin typeface="Arial"/>
              </a:rPr>
              <a:t>Housing &amp; Planning Act</a:t>
            </a:r>
            <a:endParaRPr lang="en-GB" sz="2800" b="1" kern="0" dirty="0">
              <a:solidFill>
                <a:srgbClr val="FFFFFF">
                  <a:lumMod val="75000"/>
                </a:srgbClr>
              </a:solidFill>
              <a:latin typeface="Arial"/>
            </a:endParaRPr>
          </a:p>
        </p:txBody>
      </p:sp>
    </p:spTree>
    <p:extLst>
      <p:ext uri="{BB962C8B-B14F-4D97-AF65-F5344CB8AC3E}">
        <p14:creationId xmlns:p14="http://schemas.microsoft.com/office/powerpoint/2010/main" val="810881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80528" y="395082"/>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2800" b="1" dirty="0" smtClean="0">
                <a:solidFill>
                  <a:schemeClr val="bg1">
                    <a:lumMod val="75000"/>
                  </a:schemeClr>
                </a:solidFill>
                <a:latin typeface="Arial" panose="020B0604020202020204" pitchFamily="34" charset="0"/>
                <a:cs typeface="Arial" panose="020B0604020202020204" pitchFamily="34" charset="0"/>
              </a:rPr>
              <a:t>Neighbourhood Planning mobilisation</a:t>
            </a:r>
            <a:endParaRPr lang="en-GB" sz="2800" b="1" dirty="0">
              <a:solidFill>
                <a:schemeClr val="bg1">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431540" y="1412776"/>
            <a:ext cx="8280919" cy="400110"/>
          </a:xfrm>
          <a:prstGeom prst="rect">
            <a:avLst/>
          </a:prstGeom>
          <a:noFill/>
        </p:spPr>
        <p:txBody>
          <a:bodyPr wrap="square" rtlCol="0">
            <a:spAutoFit/>
          </a:bodyPr>
          <a:lstStyle/>
          <a:p>
            <a:pPr marL="342900" indent="-342900">
              <a:buFont typeface="Arial" panose="020B0604020202020204" pitchFamily="34" charset="0"/>
              <a:buChar char="•"/>
            </a:pPr>
            <a:endParaRPr lang="en-GB" sz="2000" dirty="0" smtClean="0">
              <a:solidFill>
                <a:prstClr val="black"/>
              </a:solidFill>
            </a:endParaRPr>
          </a:p>
        </p:txBody>
      </p:sp>
      <p:pic>
        <p:nvPicPr>
          <p:cNvPr id="5"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48280" y="1412776"/>
            <a:ext cx="8229600" cy="4751387"/>
          </a:xfrm>
        </p:spPr>
        <p:txBody>
          <a:bodyPr/>
          <a:lstStyle/>
          <a:p>
            <a:pPr marL="0" indent="0">
              <a:spcAft>
                <a:spcPts val="1800"/>
              </a:spcAft>
              <a:buFontTx/>
              <a:buNone/>
              <a:defRPr/>
            </a:pPr>
            <a:r>
              <a:rPr lang="en-GB" sz="2400" dirty="0" smtClean="0"/>
              <a:t>To raise awareness and take up of neighbourhood planning</a:t>
            </a:r>
          </a:p>
          <a:p>
            <a:pPr>
              <a:defRPr/>
            </a:pPr>
            <a:r>
              <a:rPr lang="en-GB" sz="2400" dirty="0" smtClean="0"/>
              <a:t>Refreshed Neighbourhood Planning Champions Network</a:t>
            </a:r>
          </a:p>
          <a:p>
            <a:pPr>
              <a:defRPr/>
            </a:pPr>
            <a:r>
              <a:rPr lang="en-GB" sz="2400" dirty="0" smtClean="0"/>
              <a:t>Roadshows </a:t>
            </a:r>
            <a:r>
              <a:rPr lang="en-GB" sz="2400" dirty="0"/>
              <a:t>delivered by CPRE / ACRE.</a:t>
            </a:r>
          </a:p>
          <a:p>
            <a:pPr>
              <a:defRPr/>
            </a:pPr>
            <a:r>
              <a:rPr lang="en-GB" sz="2400" dirty="0" smtClean="0"/>
              <a:t>Capacity building programme for community organisations in deprived areas</a:t>
            </a:r>
          </a:p>
          <a:p>
            <a:pPr>
              <a:defRPr/>
            </a:pPr>
            <a:r>
              <a:rPr lang="en-GB" sz="2400" dirty="0" smtClean="0"/>
              <a:t>Joint Cabinet Office project working with Community Organisers in deprived areas</a:t>
            </a:r>
          </a:p>
          <a:p>
            <a:pPr>
              <a:defRPr/>
            </a:pPr>
            <a:r>
              <a:rPr lang="en-GB" sz="2400" dirty="0" smtClean="0"/>
              <a:t>National promotional campaign…</a:t>
            </a:r>
          </a:p>
          <a:p>
            <a:pPr>
              <a:spcAft>
                <a:spcPts val="1200"/>
              </a:spcAft>
              <a:defRPr/>
            </a:pPr>
            <a:endParaRPr lang="en-GB" sz="2400" dirty="0" smtClean="0"/>
          </a:p>
        </p:txBody>
      </p:sp>
      <p:grpSp>
        <p:nvGrpSpPr>
          <p:cNvPr id="11" name="Group 10"/>
          <p:cNvGrpSpPr/>
          <p:nvPr/>
        </p:nvGrpSpPr>
        <p:grpSpPr>
          <a:xfrm>
            <a:off x="0" y="6286515"/>
            <a:ext cx="9144000" cy="576064"/>
            <a:chOff x="0" y="6237313"/>
            <a:chExt cx="9144000" cy="620688"/>
          </a:xfrm>
        </p:grpSpPr>
        <p:sp>
          <p:nvSpPr>
            <p:cNvPr id="12" name="Rectangle 11"/>
            <p:cNvSpPr/>
            <p:nvPr/>
          </p:nvSpPr>
          <p:spPr>
            <a:xfrm>
              <a:off x="0" y="6237313"/>
              <a:ext cx="9144000" cy="620688"/>
            </a:xfrm>
            <a:prstGeom prst="rect">
              <a:avLst/>
            </a:prstGeom>
            <a:no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3"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171" t="75848" r="4720" b="6933"/>
          <a:stretch/>
        </p:blipFill>
        <p:spPr bwMode="auto">
          <a:xfrm>
            <a:off x="2473471" y="5487987"/>
            <a:ext cx="3822186" cy="115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554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70457" y="331440"/>
            <a:ext cx="6336704" cy="523220"/>
          </a:xfrm>
          <a:prstGeom prst="rect">
            <a:avLst/>
          </a:prstGeom>
          <a:noFill/>
        </p:spPr>
        <p:txBody>
          <a:bodyPr wrap="square" rtlCol="0">
            <a:spAutoFit/>
          </a:bodyPr>
          <a:lstStyle/>
          <a:p>
            <a:pPr algn="r"/>
            <a:r>
              <a:rPr lang="en-GB" sz="2800" b="1" dirty="0" smtClean="0">
                <a:solidFill>
                  <a:schemeClr val="bg1">
                    <a:lumMod val="75000"/>
                  </a:schemeClr>
                </a:solidFill>
              </a:rPr>
              <a:t>Resources for Communities </a:t>
            </a:r>
            <a:endParaRPr lang="en-GB" sz="2800" b="1" dirty="0">
              <a:solidFill>
                <a:schemeClr val="bg1">
                  <a:lumMod val="75000"/>
                </a:schemeClr>
              </a:solidFill>
            </a:endParaRPr>
          </a:p>
        </p:txBody>
      </p:sp>
      <p:sp>
        <p:nvSpPr>
          <p:cNvPr id="2" name="TextBox 1"/>
          <p:cNvSpPr txBox="1"/>
          <p:nvPr/>
        </p:nvSpPr>
        <p:spPr>
          <a:xfrm>
            <a:off x="613009" y="1628800"/>
            <a:ext cx="7559391" cy="954107"/>
          </a:xfrm>
          <a:prstGeom prst="rect">
            <a:avLst/>
          </a:prstGeom>
          <a:noFill/>
          <a:ln w="25400">
            <a:solidFill>
              <a:srgbClr val="009999"/>
            </a:solidFill>
          </a:ln>
        </p:spPr>
        <p:txBody>
          <a:bodyPr wrap="square" rtlCol="0">
            <a:spAutoFit/>
          </a:bodyPr>
          <a:lstStyle/>
          <a:p>
            <a:pPr marL="87313" indent="-87313"/>
            <a:r>
              <a:rPr lang="en-GB" sz="2800" dirty="0" smtClean="0">
                <a:solidFill>
                  <a:srgbClr val="000000"/>
                </a:solidFill>
              </a:rPr>
              <a:t> £22.5million, 3 year programme of grants for     communities preparing a neighbourhood plan.</a:t>
            </a:r>
          </a:p>
        </p:txBody>
      </p:sp>
      <p:pic>
        <p:nvPicPr>
          <p:cNvPr id="5122" name="Picture 2" descr="M:\Decentralisation\Neighbourhoods\Neighbourhood Planning (Jamie's)\Communications\Notes on Neighbourhood Planning\100!\NP-grant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852938"/>
            <a:ext cx="5171265" cy="3168350"/>
          </a:xfrm>
          <a:prstGeom prst="rect">
            <a:avLst/>
          </a:prstGeom>
          <a:noFill/>
          <a:ln w="25400">
            <a:solidFill>
              <a:srgbClr val="009999"/>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02" y="2756494"/>
            <a:ext cx="3170081" cy="3477875"/>
          </a:xfrm>
          <a:prstGeom prst="rect">
            <a:avLst/>
          </a:prstGeom>
          <a:noFill/>
        </p:spPr>
        <p:txBody>
          <a:bodyPr wrap="square" rtlCol="0">
            <a:spAutoFit/>
          </a:bodyPr>
          <a:lstStyle/>
          <a:p>
            <a:pPr lvl="1" indent="-457200">
              <a:buFont typeface="Arial" pitchFamily="34" charset="0"/>
              <a:buChar char="•"/>
            </a:pPr>
            <a:r>
              <a:rPr lang="en-GB" dirty="0">
                <a:solidFill>
                  <a:srgbClr val="000000"/>
                </a:solidFill>
              </a:rPr>
              <a:t>All groups can apply for up to £</a:t>
            </a:r>
            <a:r>
              <a:rPr lang="en-GB" strike="sngStrike" dirty="0" smtClean="0">
                <a:solidFill>
                  <a:srgbClr val="FF0000"/>
                </a:solidFill>
              </a:rPr>
              <a:t>8</a:t>
            </a:r>
            <a:r>
              <a:rPr lang="en-GB" dirty="0" smtClean="0">
                <a:solidFill>
                  <a:srgbClr val="00B050"/>
                </a:solidFill>
              </a:rPr>
              <a:t>9</a:t>
            </a:r>
            <a:r>
              <a:rPr lang="en-GB" dirty="0" smtClean="0">
                <a:solidFill>
                  <a:srgbClr val="000000"/>
                </a:solidFill>
              </a:rPr>
              <a:t>,000</a:t>
            </a:r>
          </a:p>
          <a:p>
            <a:pPr marL="0" lvl="1"/>
            <a:endParaRPr lang="en-GB" dirty="0" smtClean="0">
              <a:solidFill>
                <a:srgbClr val="000000"/>
              </a:solidFill>
            </a:endParaRPr>
          </a:p>
          <a:p>
            <a:pPr lvl="1" indent="-457200">
              <a:buFont typeface="Arial" pitchFamily="34" charset="0"/>
              <a:buChar char="•"/>
            </a:pPr>
            <a:r>
              <a:rPr lang="en-GB" dirty="0">
                <a:solidFill>
                  <a:srgbClr val="000000"/>
                </a:solidFill>
              </a:rPr>
              <a:t>Groups in ‘priority </a:t>
            </a:r>
            <a:r>
              <a:rPr lang="en-GB" dirty="0" smtClean="0">
                <a:solidFill>
                  <a:srgbClr val="000000"/>
                </a:solidFill>
              </a:rPr>
              <a:t>areas’ further </a:t>
            </a:r>
            <a:r>
              <a:rPr lang="en-GB" dirty="0">
                <a:solidFill>
                  <a:srgbClr val="000000"/>
                </a:solidFill>
              </a:rPr>
              <a:t>£</a:t>
            </a:r>
            <a:r>
              <a:rPr lang="en-GB" dirty="0" smtClean="0">
                <a:solidFill>
                  <a:srgbClr val="000000"/>
                </a:solidFill>
              </a:rPr>
              <a:t>6,000 </a:t>
            </a:r>
            <a:r>
              <a:rPr lang="en-GB" dirty="0">
                <a:solidFill>
                  <a:srgbClr val="000000"/>
                </a:solidFill>
              </a:rPr>
              <a:t>plus direct support</a:t>
            </a:r>
          </a:p>
          <a:p>
            <a:pPr lvl="1" indent="-457200">
              <a:buFont typeface="Arial" pitchFamily="34" charset="0"/>
              <a:buChar char="•"/>
            </a:pPr>
            <a:endParaRPr lang="en-GB" sz="2800" dirty="0" smtClean="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2442"/>
            <a:ext cx="16827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286515"/>
            <a:ext cx="9144000" cy="576064"/>
            <a:chOff x="0" y="6237313"/>
            <a:chExt cx="9144000" cy="620688"/>
          </a:xfrm>
        </p:grpSpPr>
        <p:sp>
          <p:nvSpPr>
            <p:cNvPr id="8" name="Rectangle 7"/>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9"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022" t="45380" r="69402" b="46667"/>
          <a:stretch/>
        </p:blipFill>
        <p:spPr bwMode="auto">
          <a:xfrm>
            <a:off x="3522091" y="6317455"/>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176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91264" y="415206"/>
            <a:ext cx="6336704" cy="523220"/>
          </a:xfrm>
          <a:prstGeom prst="rect">
            <a:avLst/>
          </a:prstGeom>
          <a:noFill/>
        </p:spPr>
        <p:txBody>
          <a:bodyPr wrap="square" rtlCol="0">
            <a:spAutoFit/>
          </a:bodyPr>
          <a:lstStyle/>
          <a:p>
            <a:pPr algn="r"/>
            <a:r>
              <a:rPr lang="en-GB" sz="2800" b="1" dirty="0" smtClean="0">
                <a:solidFill>
                  <a:schemeClr val="bg1">
                    <a:lumMod val="75000"/>
                  </a:schemeClr>
                </a:solidFill>
              </a:rPr>
              <a:t>Resources for Authorities </a:t>
            </a:r>
            <a:endParaRPr lang="en-GB" sz="2800" b="1" dirty="0">
              <a:solidFill>
                <a:schemeClr val="bg1">
                  <a:lumMod val="75000"/>
                </a:schemeClr>
              </a:solidFill>
            </a:endParaRPr>
          </a:p>
        </p:txBody>
      </p:sp>
      <p:sp>
        <p:nvSpPr>
          <p:cNvPr id="2" name="TextBox 1"/>
          <p:cNvSpPr txBox="1"/>
          <p:nvPr/>
        </p:nvSpPr>
        <p:spPr>
          <a:xfrm>
            <a:off x="220932" y="1628800"/>
            <a:ext cx="8607036" cy="4401205"/>
          </a:xfrm>
          <a:prstGeom prst="rect">
            <a:avLst/>
          </a:prstGeom>
          <a:noFill/>
        </p:spPr>
        <p:txBody>
          <a:bodyPr wrap="square" rtlCol="0">
            <a:spAutoFit/>
          </a:bodyPr>
          <a:lstStyle/>
          <a:p>
            <a:r>
              <a:rPr lang="en-GB" sz="2800" dirty="0" smtClean="0"/>
              <a:t>A new £12million pot to assist LPAs in their duty to provide advice and assistance to communities.</a:t>
            </a:r>
          </a:p>
          <a:p>
            <a:endParaRPr lang="en-GB" sz="2800" dirty="0"/>
          </a:p>
          <a:p>
            <a:r>
              <a:rPr lang="en-GB" sz="2800" dirty="0" smtClean="0"/>
              <a:t>Each LPA receives £30,000 per group:</a:t>
            </a:r>
          </a:p>
          <a:p>
            <a:pPr marL="457200" indent="-457200">
              <a:buFont typeface="Arial" panose="020B0604020202020204" pitchFamily="34" charset="0"/>
              <a:buChar char="•"/>
            </a:pPr>
            <a:r>
              <a:rPr lang="en-GB" sz="2800" dirty="0" smtClean="0"/>
              <a:t>£5,000 at designation (plus £5k per designated Forum)</a:t>
            </a:r>
          </a:p>
          <a:p>
            <a:pPr marL="457200" indent="-457200">
              <a:buFont typeface="Arial" panose="020B0604020202020204" pitchFamily="34" charset="0"/>
              <a:buChar char="•"/>
            </a:pPr>
            <a:r>
              <a:rPr lang="en-GB" sz="2800" dirty="0" smtClean="0"/>
              <a:t>£5,000 at submission</a:t>
            </a:r>
          </a:p>
          <a:p>
            <a:pPr marL="457200" indent="-457200">
              <a:buFont typeface="Arial" panose="020B0604020202020204" pitchFamily="34" charset="0"/>
              <a:buChar char="•"/>
            </a:pPr>
            <a:r>
              <a:rPr lang="en-GB" sz="2800" dirty="0" smtClean="0"/>
              <a:t>£20,000 after successful examination (plus £10k per business area)</a:t>
            </a:r>
            <a:endParaRPr lang="en-GB" sz="2800" dirty="0"/>
          </a:p>
          <a:p>
            <a:endParaRPr lang="en-GB" sz="2800" dirty="0"/>
          </a:p>
        </p:txBody>
      </p:sp>
      <p:pic>
        <p:nvPicPr>
          <p:cNvPr id="4"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0" y="6286515"/>
            <a:ext cx="9144000" cy="576064"/>
            <a:chOff x="0" y="6237313"/>
            <a:chExt cx="9144000" cy="620688"/>
          </a:xfrm>
        </p:grpSpPr>
        <p:sp>
          <p:nvSpPr>
            <p:cNvPr id="6" name="Rectangle 5"/>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7"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22091" y="6317455"/>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743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4520" y="1268760"/>
            <a:ext cx="8632080" cy="396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1" name="TextBox 10"/>
          <p:cNvSpPr txBox="1"/>
          <p:nvPr/>
        </p:nvSpPr>
        <p:spPr>
          <a:xfrm>
            <a:off x="3203848" y="395082"/>
            <a:ext cx="6048672" cy="523220"/>
          </a:xfrm>
          <a:prstGeom prst="rect">
            <a:avLst/>
          </a:prstGeom>
          <a:noFill/>
        </p:spPr>
        <p:txBody>
          <a:bodyPr wrap="square" rtlCol="0">
            <a:spAutoFit/>
          </a:bodyPr>
          <a:lstStyle/>
          <a:p>
            <a:pPr algn="ctr"/>
            <a:r>
              <a:rPr lang="en-GB" sz="2800" b="1" dirty="0">
                <a:solidFill>
                  <a:schemeClr val="bg1">
                    <a:lumMod val="75000"/>
                  </a:schemeClr>
                </a:solidFill>
              </a:rPr>
              <a:t>Tools, templates &amp; support </a:t>
            </a:r>
          </a:p>
        </p:txBody>
      </p:sp>
      <p:sp>
        <p:nvSpPr>
          <p:cNvPr id="2" name="TextBox 1"/>
          <p:cNvSpPr txBox="1"/>
          <p:nvPr/>
        </p:nvSpPr>
        <p:spPr>
          <a:xfrm>
            <a:off x="4906111" y="5497992"/>
            <a:ext cx="3779161" cy="461665"/>
          </a:xfrm>
          <a:prstGeom prst="rect">
            <a:avLst/>
          </a:prstGeom>
          <a:noFill/>
        </p:spPr>
        <p:txBody>
          <a:bodyPr wrap="square" rtlCol="0">
            <a:spAutoFit/>
          </a:bodyPr>
          <a:lstStyle/>
          <a:p>
            <a:r>
              <a:rPr lang="en-GB" dirty="0" smtClean="0">
                <a:solidFill>
                  <a:srgbClr val="7030A0"/>
                </a:solidFill>
              </a:rPr>
              <a:t>www.mycommunity.org.uk</a:t>
            </a:r>
            <a:endParaRPr lang="en-GB" dirty="0">
              <a:solidFill>
                <a:srgbClr val="7030A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96" t="15835" r="16593" b="13829"/>
          <a:stretch/>
        </p:blipFill>
        <p:spPr bwMode="auto">
          <a:xfrm>
            <a:off x="2072276" y="1352528"/>
            <a:ext cx="5014954" cy="379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5497088"/>
            <a:ext cx="2938625" cy="461665"/>
          </a:xfrm>
          <a:prstGeom prst="rect">
            <a:avLst/>
          </a:prstGeom>
        </p:spPr>
        <p:txBody>
          <a:bodyPr wrap="none">
            <a:spAutoFit/>
          </a:bodyPr>
          <a:lstStyle/>
          <a:p>
            <a:r>
              <a:rPr lang="en-GB" dirty="0">
                <a:solidFill>
                  <a:srgbClr val="7030A0"/>
                </a:solidFill>
              </a:rPr>
              <a:t>http://bit.ly/1JbVR4h</a:t>
            </a:r>
          </a:p>
        </p:txBody>
      </p:sp>
      <p:pic>
        <p:nvPicPr>
          <p:cNvPr id="7" name="Picture 2" descr="G:\Decentralisation\Neighbourhoods\Neighbourhood Planning (Jamie's)\Mobilisation\Promotion\DCLG logos\DCLG_CMYK_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6286515"/>
            <a:ext cx="9144000" cy="576064"/>
            <a:chOff x="0" y="6237313"/>
            <a:chExt cx="9144000" cy="620688"/>
          </a:xfrm>
        </p:grpSpPr>
        <p:sp>
          <p:nvSpPr>
            <p:cNvPr id="9" name="Rectangle 8"/>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0"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022" t="45380" r="69402" b="46667"/>
          <a:stretch/>
        </p:blipFill>
        <p:spPr bwMode="auto">
          <a:xfrm>
            <a:off x="3522091" y="6317455"/>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02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601123" y="314981"/>
            <a:ext cx="2476963" cy="523220"/>
          </a:xfrm>
          <a:prstGeom prst="rect">
            <a:avLst/>
          </a:prstGeom>
          <a:noFill/>
        </p:spPr>
        <p:txBody>
          <a:bodyPr wrap="square" rtlCol="0">
            <a:spAutoFit/>
          </a:bodyPr>
          <a:lstStyle/>
          <a:p>
            <a:r>
              <a:rPr lang="en-GB" sz="2800" b="1" dirty="0" smtClean="0">
                <a:solidFill>
                  <a:schemeClr val="bg1">
                    <a:lumMod val="75000"/>
                  </a:schemeClr>
                </a:solidFill>
              </a:rPr>
              <a:t>Peer Support</a:t>
            </a:r>
            <a:endParaRPr lang="en-GB" sz="2800" b="1" dirty="0">
              <a:solidFill>
                <a:schemeClr val="bg1">
                  <a:lumMod val="75000"/>
                </a:schemeClr>
              </a:solidFill>
            </a:endParaRPr>
          </a:p>
        </p:txBody>
      </p:sp>
      <p:sp>
        <p:nvSpPr>
          <p:cNvPr id="5" name="TextBox 4"/>
          <p:cNvSpPr txBox="1"/>
          <p:nvPr/>
        </p:nvSpPr>
        <p:spPr>
          <a:xfrm>
            <a:off x="2903271" y="5818875"/>
            <a:ext cx="3430053" cy="461665"/>
          </a:xfrm>
          <a:prstGeom prst="rect">
            <a:avLst/>
          </a:prstGeom>
          <a:noFill/>
        </p:spPr>
        <p:txBody>
          <a:bodyPr wrap="square" rtlCol="0">
            <a:spAutoFit/>
          </a:bodyPr>
          <a:lstStyle/>
          <a:p>
            <a:r>
              <a:rPr lang="en-GB" dirty="0">
                <a:solidFill>
                  <a:srgbClr val="7030A0"/>
                </a:solidFill>
              </a:rPr>
              <a:t>http://bit.ly/1gVcMbg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16" t="15907" r="26973" b="6432"/>
          <a:stretch/>
        </p:blipFill>
        <p:spPr bwMode="auto">
          <a:xfrm>
            <a:off x="2344415" y="851113"/>
            <a:ext cx="4187437" cy="495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574" y="6285640"/>
            <a:ext cx="9144000" cy="576064"/>
            <a:chOff x="0" y="6237313"/>
            <a:chExt cx="9144000" cy="620688"/>
          </a:xfrm>
        </p:grpSpPr>
        <p:sp>
          <p:nvSpPr>
            <p:cNvPr id="7" name="Rectangle 6"/>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8"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22091" y="6317455"/>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23" y="185520"/>
            <a:ext cx="16827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93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980728"/>
            <a:ext cx="7645850" cy="1200329"/>
          </a:xfrm>
          <a:prstGeom prst="rect">
            <a:avLst/>
          </a:prstGeom>
          <a:noFill/>
        </p:spPr>
        <p:txBody>
          <a:bodyPr wrap="square" rtlCol="0">
            <a:spAutoFit/>
          </a:bodyPr>
          <a:lstStyle/>
          <a:p>
            <a:r>
              <a:rPr lang="en-GB" sz="3600" b="1" dirty="0" smtClean="0">
                <a:solidFill>
                  <a:srgbClr val="009999"/>
                </a:solidFill>
              </a:rPr>
              <a:t>Locality</a:t>
            </a:r>
          </a:p>
          <a:p>
            <a:r>
              <a:rPr lang="en-GB" sz="3600" dirty="0" smtClean="0">
                <a:solidFill>
                  <a:srgbClr val="7030A0"/>
                </a:solidFill>
              </a:rPr>
              <a:t>www.mycommunity.org.uk</a:t>
            </a:r>
            <a:endParaRPr lang="en-GB" sz="3600" dirty="0">
              <a:solidFill>
                <a:srgbClr val="7030A0"/>
              </a:solidFill>
            </a:endParaRPr>
          </a:p>
        </p:txBody>
      </p:sp>
      <p:sp>
        <p:nvSpPr>
          <p:cNvPr id="6" name="TextBox 5"/>
          <p:cNvSpPr txBox="1"/>
          <p:nvPr/>
        </p:nvSpPr>
        <p:spPr>
          <a:xfrm>
            <a:off x="1043608" y="5472568"/>
            <a:ext cx="7056784" cy="523220"/>
          </a:xfrm>
          <a:prstGeom prst="rect">
            <a:avLst/>
          </a:prstGeom>
          <a:noFill/>
        </p:spPr>
        <p:txBody>
          <a:bodyPr wrap="square" rtlCol="0">
            <a:spAutoFit/>
          </a:bodyPr>
          <a:lstStyle/>
          <a:p>
            <a:pPr algn="ctr"/>
            <a:r>
              <a:rPr lang="en-GB" sz="2800" dirty="0" smtClean="0">
                <a:solidFill>
                  <a:srgbClr val="7030A0"/>
                </a:solidFill>
              </a:rPr>
              <a:t>decentralisation@communities.gsi.gov.uk</a:t>
            </a:r>
            <a:endParaRPr lang="en-GB" sz="2800" dirty="0">
              <a:solidFill>
                <a:srgbClr val="7030A0"/>
              </a:solidFill>
            </a:endParaRPr>
          </a:p>
        </p:txBody>
      </p:sp>
      <p:sp>
        <p:nvSpPr>
          <p:cNvPr id="7" name="Rectangle 6"/>
          <p:cNvSpPr/>
          <p:nvPr/>
        </p:nvSpPr>
        <p:spPr>
          <a:xfrm>
            <a:off x="539552" y="3006857"/>
            <a:ext cx="8352928" cy="1200329"/>
          </a:xfrm>
          <a:prstGeom prst="rect">
            <a:avLst/>
          </a:prstGeom>
        </p:spPr>
        <p:txBody>
          <a:bodyPr wrap="square">
            <a:spAutoFit/>
          </a:bodyPr>
          <a:lstStyle/>
          <a:p>
            <a:r>
              <a:rPr lang="en-GB" sz="3600" b="1" dirty="0" smtClean="0">
                <a:solidFill>
                  <a:srgbClr val="009999"/>
                </a:solidFill>
              </a:rPr>
              <a:t>Planning Guidance</a:t>
            </a:r>
          </a:p>
          <a:p>
            <a:r>
              <a:rPr lang="en-GB" sz="3600" dirty="0" smtClean="0">
                <a:solidFill>
                  <a:srgbClr val="7030A0"/>
                </a:solidFill>
              </a:rPr>
              <a:t>planningguidance.planningportal.gov.uk</a:t>
            </a:r>
            <a:endParaRPr lang="en-GB" sz="3600" dirty="0">
              <a:solidFill>
                <a:srgbClr val="7030A0"/>
              </a:solidFill>
            </a:endParaRPr>
          </a:p>
        </p:txBody>
      </p:sp>
      <p:grpSp>
        <p:nvGrpSpPr>
          <p:cNvPr id="8" name="Group 7"/>
          <p:cNvGrpSpPr/>
          <p:nvPr/>
        </p:nvGrpSpPr>
        <p:grpSpPr>
          <a:xfrm>
            <a:off x="8574" y="6285640"/>
            <a:ext cx="9144000" cy="576064"/>
            <a:chOff x="0" y="6237313"/>
            <a:chExt cx="9144000" cy="620688"/>
          </a:xfrm>
        </p:grpSpPr>
        <p:sp>
          <p:nvSpPr>
            <p:cNvPr id="9" name="Rectangle 8"/>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0"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45380" r="69402" b="46667"/>
          <a:stretch/>
        </p:blipFill>
        <p:spPr bwMode="auto">
          <a:xfrm>
            <a:off x="3522091" y="6317455"/>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8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Decentralisation\Neighbourhoods\Neighbourhood Planning (Jamie's)\Mobilisation\Promotion\DCLG logos\DCLG_CMYK_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88640"/>
            <a:ext cx="1679239" cy="93610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281936"/>
            <a:ext cx="9144000" cy="576064"/>
            <a:chOff x="0" y="6237313"/>
            <a:chExt cx="9144000" cy="620688"/>
          </a:xfrm>
        </p:grpSpPr>
        <p:sp>
          <p:nvSpPr>
            <p:cNvPr id="11" name="Rectangle 10"/>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2"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
          <p:cNvSpPr txBox="1">
            <a:spLocks noChangeArrowheads="1"/>
          </p:cNvSpPr>
          <p:nvPr/>
        </p:nvSpPr>
        <p:spPr>
          <a:xfrm>
            <a:off x="178640" y="1772817"/>
            <a:ext cx="8733656" cy="41764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endParaRPr lang="en-GB" sz="2800" b="1" dirty="0" smtClean="0">
              <a:solidFill>
                <a:srgbClr val="000000"/>
              </a:solidFill>
            </a:endParaRPr>
          </a:p>
          <a:p>
            <a:pPr marL="0" indent="0" algn="ctr" eaLnBrk="1" hangingPunct="1">
              <a:buFontTx/>
              <a:buNone/>
            </a:pPr>
            <a:r>
              <a:rPr lang="en-GB" sz="2800" b="1" dirty="0" smtClean="0">
                <a:solidFill>
                  <a:srgbClr val="000000"/>
                </a:solidFill>
              </a:rPr>
              <a:t>The POWER to make planning policy or grant planning permission</a:t>
            </a:r>
          </a:p>
          <a:p>
            <a:pPr marL="0" indent="0" algn="ctr" eaLnBrk="1" hangingPunct="1">
              <a:buFontTx/>
              <a:buNone/>
            </a:pPr>
            <a:endParaRPr lang="en-GB" sz="2800" b="1" dirty="0" smtClean="0">
              <a:solidFill>
                <a:srgbClr val="000000"/>
              </a:solidFill>
            </a:endParaRPr>
          </a:p>
          <a:p>
            <a:pPr marL="0" indent="0" algn="ctr" eaLnBrk="1" hangingPunct="1">
              <a:buFontTx/>
              <a:buNone/>
            </a:pPr>
            <a:r>
              <a:rPr lang="en-GB" sz="2800" b="1" dirty="0" smtClean="0">
                <a:solidFill>
                  <a:srgbClr val="000000"/>
                </a:solidFill>
              </a:rPr>
              <a:t>    				</a:t>
            </a:r>
            <a:r>
              <a:rPr lang="en-GB" sz="2600" dirty="0" smtClean="0">
                <a:solidFill>
                  <a:srgbClr val="000000"/>
                </a:solidFill>
              </a:rPr>
              <a:t>  Neighbourhood Plan</a:t>
            </a:r>
          </a:p>
          <a:p>
            <a:pPr marL="0" indent="0" algn="ctr" eaLnBrk="1" hangingPunct="1">
              <a:buFontTx/>
              <a:buNone/>
            </a:pPr>
            <a:endParaRPr lang="en-GB" sz="2800" b="1" dirty="0" smtClean="0">
              <a:solidFill>
                <a:srgbClr val="000000"/>
              </a:solidFill>
            </a:endParaRPr>
          </a:p>
          <a:p>
            <a:pPr marL="0" indent="0" eaLnBrk="1" hangingPunct="1">
              <a:buFontTx/>
              <a:buNone/>
            </a:pPr>
            <a:r>
              <a:rPr lang="en-GB" sz="2600" dirty="0" smtClean="0">
                <a:solidFill>
                  <a:srgbClr val="000000"/>
                </a:solidFill>
              </a:rPr>
              <a:t> Local development plan</a:t>
            </a:r>
          </a:p>
          <a:p>
            <a:pPr marL="0" indent="0" eaLnBrk="1" hangingPunct="1">
              <a:buFontTx/>
              <a:buNone/>
            </a:pPr>
            <a:endParaRPr lang="en-GB" sz="2600" dirty="0" smtClean="0">
              <a:solidFill>
                <a:srgbClr val="000000"/>
              </a:solidFill>
            </a:endParaRPr>
          </a:p>
          <a:p>
            <a:pPr marL="0" indent="0" eaLnBrk="1" hangingPunct="1">
              <a:buFontTx/>
              <a:buNone/>
            </a:pPr>
            <a:r>
              <a:rPr lang="en-GB" sz="2600" dirty="0" smtClean="0">
                <a:solidFill>
                  <a:srgbClr val="000000"/>
                </a:solidFill>
              </a:rPr>
              <a:t>					</a:t>
            </a:r>
            <a:endParaRPr lang="en-GB" sz="2600" dirty="0">
              <a:solidFill>
                <a:srgbClr val="000000"/>
              </a:solidFill>
            </a:endParaRPr>
          </a:p>
        </p:txBody>
      </p:sp>
      <p:sp>
        <p:nvSpPr>
          <p:cNvPr id="15" name="Left Brace 14"/>
          <p:cNvSpPr/>
          <p:nvPr/>
        </p:nvSpPr>
        <p:spPr>
          <a:xfrm>
            <a:off x="3851920" y="4084487"/>
            <a:ext cx="1008112" cy="184961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dirty="0">
              <a:solidFill>
                <a:srgbClr val="000000"/>
              </a:solidFill>
            </a:endParaRPr>
          </a:p>
        </p:txBody>
      </p:sp>
      <p:sp>
        <p:nvSpPr>
          <p:cNvPr id="16" name="TextBox 15"/>
          <p:cNvSpPr txBox="1"/>
          <p:nvPr/>
        </p:nvSpPr>
        <p:spPr>
          <a:xfrm>
            <a:off x="5075548" y="5608458"/>
            <a:ext cx="2808312" cy="492443"/>
          </a:xfrm>
          <a:prstGeom prst="rect">
            <a:avLst/>
          </a:prstGeom>
          <a:noFill/>
          <a:ln>
            <a:noFill/>
          </a:ln>
        </p:spPr>
        <p:txBody>
          <a:bodyPr wrap="square" rtlCol="0">
            <a:spAutoFit/>
          </a:bodyPr>
          <a:lstStyle/>
          <a:p>
            <a:r>
              <a:rPr lang="en-GB" sz="2600" dirty="0" smtClean="0">
                <a:solidFill>
                  <a:srgbClr val="000000"/>
                </a:solidFill>
              </a:rPr>
              <a:t>Local Plan</a:t>
            </a:r>
            <a:endParaRPr lang="en-GB" sz="2600" dirty="0">
              <a:solidFill>
                <a:srgbClr val="000000"/>
              </a:solidFill>
            </a:endParaRPr>
          </a:p>
        </p:txBody>
      </p:sp>
      <p:sp>
        <p:nvSpPr>
          <p:cNvPr id="17" name="TextBox 16"/>
          <p:cNvSpPr txBox="1"/>
          <p:nvPr/>
        </p:nvSpPr>
        <p:spPr>
          <a:xfrm>
            <a:off x="1223120" y="395082"/>
            <a:ext cx="7704856" cy="523220"/>
          </a:xfrm>
          <a:prstGeom prst="rect">
            <a:avLst/>
          </a:prstGeom>
          <a:noFill/>
        </p:spPr>
        <p:txBody>
          <a:bodyPr wrap="square" rtlCol="0">
            <a:spAutoFit/>
          </a:bodyPr>
          <a:lstStyle/>
          <a:p>
            <a:pPr algn="r" fontAlgn="auto">
              <a:spcBef>
                <a:spcPts val="0"/>
              </a:spcBef>
              <a:spcAft>
                <a:spcPts val="0"/>
              </a:spcAft>
              <a:defRPr/>
            </a:pPr>
            <a:r>
              <a:rPr lang="en-GB" sz="2800" b="1" kern="0" dirty="0" smtClean="0">
                <a:solidFill>
                  <a:schemeClr val="bg1">
                    <a:lumMod val="75000"/>
                  </a:schemeClr>
                </a:solidFill>
                <a:latin typeface="Arial"/>
              </a:rPr>
              <a:t>Neighbourhood Planning means:</a:t>
            </a:r>
            <a:endParaRPr lang="en-GB" sz="2800" b="1" kern="0" dirty="0">
              <a:solidFill>
                <a:schemeClr val="bg1">
                  <a:lumMod val="75000"/>
                </a:schemeClr>
              </a:solidFill>
              <a:latin typeface="Arial"/>
            </a:endParaRPr>
          </a:p>
        </p:txBody>
      </p:sp>
    </p:spTree>
    <p:extLst>
      <p:ext uri="{BB962C8B-B14F-4D97-AF65-F5344CB8AC3E}">
        <p14:creationId xmlns:p14="http://schemas.microsoft.com/office/powerpoint/2010/main" val="123879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331640" y="2420888"/>
            <a:ext cx="6552728" cy="1938992"/>
          </a:xfrm>
          <a:prstGeom prst="rect">
            <a:avLst/>
          </a:prstGeom>
          <a:noFill/>
          <a:ln w="66675" cmpd="sng">
            <a:solidFill>
              <a:srgbClr val="009999"/>
            </a:solidFill>
          </a:ln>
        </p:spPr>
        <p:txBody>
          <a:bodyPr wrap="square">
            <a:spAutoFit/>
          </a:bodyPr>
          <a:lstStyle/>
          <a:p>
            <a:pPr algn="ctr">
              <a:defRPr/>
            </a:pPr>
            <a:r>
              <a:rPr lang="en-GB" sz="6000" dirty="0" smtClean="0">
                <a:solidFill>
                  <a:srgbClr val="7030A0"/>
                </a:solidFill>
                <a:latin typeface="Aharoni" pitchFamily="2" charset="-79"/>
                <a:cs typeface="Aharoni" pitchFamily="2" charset="-79"/>
              </a:rPr>
              <a:t>Process </a:t>
            </a:r>
            <a:r>
              <a:rPr lang="en-GB" sz="6000" dirty="0">
                <a:solidFill>
                  <a:srgbClr val="7030A0"/>
                </a:solidFill>
                <a:latin typeface="Aharoni" pitchFamily="2" charset="-79"/>
                <a:cs typeface="Aharoni" pitchFamily="2" charset="-79"/>
              </a:rPr>
              <a:t>and </a:t>
            </a:r>
            <a:r>
              <a:rPr lang="en-GB" sz="6000" dirty="0" smtClean="0">
                <a:solidFill>
                  <a:srgbClr val="7030A0"/>
                </a:solidFill>
                <a:latin typeface="Aharoni" pitchFamily="2" charset="-79"/>
                <a:cs typeface="Aharoni" pitchFamily="2" charset="-79"/>
              </a:rPr>
              <a:t>Participation</a:t>
            </a:r>
            <a:endParaRPr lang="en-GB" sz="6000" dirty="0">
              <a:solidFill>
                <a:srgbClr val="7030A0"/>
              </a:solidFill>
              <a:latin typeface="Aharoni" pitchFamily="2" charset="-79"/>
              <a:cs typeface="Aharoni" pitchFamily="2" charset="-79"/>
            </a:endParaRPr>
          </a:p>
        </p:txBody>
      </p:sp>
    </p:spTree>
    <p:extLst>
      <p:ext uri="{BB962C8B-B14F-4D97-AF65-F5344CB8AC3E}">
        <p14:creationId xmlns:p14="http://schemas.microsoft.com/office/powerpoint/2010/main" val="263421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79388" y="404813"/>
            <a:ext cx="3887787"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dirty="0" smtClean="0">
                <a:solidFill>
                  <a:srgbClr val="EAEAEA"/>
                </a:solidFill>
                <a:latin typeface="Arial"/>
              </a:rPr>
              <a:t>A growing movement</a:t>
            </a:r>
          </a:p>
        </p:txBody>
      </p:sp>
      <p:sp>
        <p:nvSpPr>
          <p:cNvPr id="2" name="TextBox 1"/>
          <p:cNvSpPr txBox="1"/>
          <p:nvPr/>
        </p:nvSpPr>
        <p:spPr>
          <a:xfrm>
            <a:off x="179388" y="5805264"/>
            <a:ext cx="3168476" cy="707886"/>
          </a:xfrm>
          <a:prstGeom prst="rect">
            <a:avLst/>
          </a:prstGeom>
          <a:noFill/>
        </p:spPr>
        <p:txBody>
          <a:bodyPr wrap="square" rtlCol="0">
            <a:spAutoFit/>
          </a:bodyPr>
          <a:lstStyle/>
          <a:p>
            <a:pPr fontAlgn="auto">
              <a:spcBef>
                <a:spcPts val="0"/>
              </a:spcBef>
              <a:spcAft>
                <a:spcPts val="0"/>
              </a:spcAft>
            </a:pPr>
            <a:r>
              <a:rPr lang="en-GB" sz="4000" dirty="0" smtClean="0">
                <a:solidFill>
                  <a:srgbClr val="EAEAEA"/>
                </a:solidFill>
                <a:latin typeface="Arial"/>
              </a:rPr>
              <a:t>April 2013</a:t>
            </a:r>
            <a:endParaRPr lang="en-GB" sz="4000" dirty="0">
              <a:solidFill>
                <a:srgbClr val="EAEAEA"/>
              </a:solidFill>
              <a:latin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8211" y="0"/>
            <a:ext cx="5364452" cy="6858000"/>
          </a:xfrm>
          <a:prstGeom prst="rect">
            <a:avLst/>
          </a:prstGeom>
        </p:spPr>
      </p:pic>
    </p:spTree>
    <p:extLst>
      <p:ext uri="{BB962C8B-B14F-4D97-AF65-F5344CB8AC3E}">
        <p14:creationId xmlns:p14="http://schemas.microsoft.com/office/powerpoint/2010/main" val="426542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79388" y="404813"/>
            <a:ext cx="3887787"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dirty="0" smtClean="0">
                <a:solidFill>
                  <a:srgbClr val="EAEAEA"/>
                </a:solidFill>
                <a:latin typeface="Arial"/>
              </a:rPr>
              <a:t>A growing movement</a:t>
            </a:r>
          </a:p>
        </p:txBody>
      </p:sp>
      <p:sp>
        <p:nvSpPr>
          <p:cNvPr id="5" name="TextBox 4"/>
          <p:cNvSpPr txBox="1"/>
          <p:nvPr/>
        </p:nvSpPr>
        <p:spPr>
          <a:xfrm>
            <a:off x="179388" y="5805264"/>
            <a:ext cx="3168476" cy="707886"/>
          </a:xfrm>
          <a:prstGeom prst="rect">
            <a:avLst/>
          </a:prstGeom>
          <a:noFill/>
        </p:spPr>
        <p:txBody>
          <a:bodyPr wrap="square" rtlCol="0">
            <a:spAutoFit/>
          </a:bodyPr>
          <a:lstStyle/>
          <a:p>
            <a:pPr fontAlgn="auto">
              <a:spcBef>
                <a:spcPts val="0"/>
              </a:spcBef>
              <a:spcAft>
                <a:spcPts val="0"/>
              </a:spcAft>
            </a:pPr>
            <a:r>
              <a:rPr lang="en-GB" sz="4000" dirty="0" smtClean="0">
                <a:solidFill>
                  <a:srgbClr val="EAEAEA"/>
                </a:solidFill>
                <a:latin typeface="Arial"/>
              </a:rPr>
              <a:t>March 2014</a:t>
            </a:r>
            <a:endParaRPr lang="en-GB" sz="4000" dirty="0">
              <a:solidFill>
                <a:srgbClr val="EAEAEA"/>
              </a:solidFill>
              <a:latin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6507" y="0"/>
            <a:ext cx="5137493" cy="6858000"/>
          </a:xfrm>
          <a:prstGeom prst="rect">
            <a:avLst/>
          </a:prstGeom>
        </p:spPr>
      </p:pic>
    </p:spTree>
    <p:extLst>
      <p:ext uri="{BB962C8B-B14F-4D97-AF65-F5344CB8AC3E}">
        <p14:creationId xmlns:p14="http://schemas.microsoft.com/office/powerpoint/2010/main" val="201118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79388" y="404813"/>
            <a:ext cx="3887787"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5400" b="1" dirty="0" smtClean="0">
                <a:solidFill>
                  <a:srgbClr val="EAEAEA"/>
                </a:solidFill>
                <a:latin typeface="Arial"/>
              </a:rPr>
              <a:t>A growing movement</a:t>
            </a:r>
          </a:p>
        </p:txBody>
      </p:sp>
      <p:sp>
        <p:nvSpPr>
          <p:cNvPr id="7" name="TextBox 6"/>
          <p:cNvSpPr txBox="1"/>
          <p:nvPr/>
        </p:nvSpPr>
        <p:spPr>
          <a:xfrm>
            <a:off x="179388" y="5805264"/>
            <a:ext cx="4104580" cy="646331"/>
          </a:xfrm>
          <a:prstGeom prst="rect">
            <a:avLst/>
          </a:prstGeom>
          <a:noFill/>
        </p:spPr>
        <p:txBody>
          <a:bodyPr wrap="square" rtlCol="0">
            <a:spAutoFit/>
          </a:bodyPr>
          <a:lstStyle/>
          <a:p>
            <a:pPr fontAlgn="auto">
              <a:spcBef>
                <a:spcPts val="0"/>
              </a:spcBef>
              <a:spcAft>
                <a:spcPts val="0"/>
              </a:spcAft>
            </a:pPr>
            <a:r>
              <a:rPr lang="en-GB" sz="3600" dirty="0" smtClean="0">
                <a:solidFill>
                  <a:srgbClr val="EAEAEA"/>
                </a:solidFill>
                <a:latin typeface="Arial"/>
              </a:rPr>
              <a:t>February 2016</a:t>
            </a:r>
            <a:endParaRPr lang="en-GB" sz="3600" dirty="0">
              <a:solidFill>
                <a:srgbClr val="EAEAEA"/>
              </a:solidFill>
              <a:latin typeface="Arial"/>
            </a:endParaRPr>
          </a:p>
        </p:txBody>
      </p:sp>
      <p:pic>
        <p:nvPicPr>
          <p:cNvPr id="1026" name="Picture 2" descr="M:\Decentralisation\Neighbourhoods\Neighbourhood Planning (Jamie's)\Communications\Maps\1602 Maps Feb 2016\Neighbourhood Plans Feb 201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68" t="5904" r="1701" b="5772"/>
          <a:stretch/>
        </p:blipFill>
        <p:spPr bwMode="auto">
          <a:xfrm>
            <a:off x="3995936" y="0"/>
            <a:ext cx="51480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2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400882" y="188640"/>
            <a:ext cx="35336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n-GB" sz="2800" b="1" dirty="0" smtClean="0">
                <a:solidFill>
                  <a:schemeClr val="bg1">
                    <a:lumMod val="75000"/>
                  </a:schemeClr>
                </a:solidFill>
                <a:latin typeface="Arial" panose="020B0604020202020204" pitchFamily="34" charset="0"/>
                <a:cs typeface="Arial" panose="020B0604020202020204" pitchFamily="34" charset="0"/>
              </a:rPr>
              <a:t>Designated areas</a:t>
            </a:r>
            <a:endParaRPr lang="en-GB" sz="2800" b="1" dirty="0">
              <a:solidFill>
                <a:schemeClr val="bg1">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132090"/>
            <a:ext cx="3658067" cy="257062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35" y="1061407"/>
            <a:ext cx="2094962" cy="2295585"/>
          </a:xfrm>
          <a:prstGeom prst="rect">
            <a:avLst/>
          </a:prstGeom>
        </p:spPr>
      </p:pic>
      <p:sp>
        <p:nvSpPr>
          <p:cNvPr id="5" name="TextBox 4"/>
          <p:cNvSpPr txBox="1"/>
          <p:nvPr/>
        </p:nvSpPr>
        <p:spPr>
          <a:xfrm>
            <a:off x="817222" y="3342423"/>
            <a:ext cx="1179051" cy="830997"/>
          </a:xfrm>
          <a:prstGeom prst="rect">
            <a:avLst/>
          </a:prstGeom>
          <a:noFill/>
          <a:ln>
            <a:solidFill>
              <a:schemeClr val="tx1"/>
            </a:solidFill>
          </a:ln>
        </p:spPr>
        <p:txBody>
          <a:bodyPr wrap="square" rtlCol="0">
            <a:spAutoFit/>
          </a:bodyPr>
          <a:lstStyle/>
          <a:p>
            <a:pPr fontAlgn="auto">
              <a:spcBef>
                <a:spcPts val="0"/>
              </a:spcBef>
              <a:spcAft>
                <a:spcPts val="0"/>
              </a:spcAft>
            </a:pPr>
            <a:r>
              <a:rPr lang="en-GB" sz="1200" dirty="0" smtClean="0">
                <a:solidFill>
                  <a:srgbClr val="000000"/>
                </a:solidFill>
                <a:latin typeface="Arial"/>
              </a:rPr>
              <a:t>Woodcote NP conforms with existing parish boundary</a:t>
            </a:r>
            <a:endParaRPr lang="en-GB" sz="1200" dirty="0">
              <a:solidFill>
                <a:srgbClr val="000000"/>
              </a:solidFill>
              <a:latin typeface="Arial"/>
            </a:endParaRPr>
          </a:p>
        </p:txBody>
      </p:sp>
      <p:sp>
        <p:nvSpPr>
          <p:cNvPr id="13" name="TextBox 12"/>
          <p:cNvSpPr txBox="1"/>
          <p:nvPr/>
        </p:nvSpPr>
        <p:spPr>
          <a:xfrm>
            <a:off x="5400882" y="5036138"/>
            <a:ext cx="1515156" cy="830997"/>
          </a:xfrm>
          <a:prstGeom prst="rect">
            <a:avLst/>
          </a:prstGeom>
          <a:noFill/>
          <a:ln>
            <a:solidFill>
              <a:schemeClr val="tx1"/>
            </a:solidFill>
          </a:ln>
        </p:spPr>
        <p:txBody>
          <a:bodyPr wrap="square" rtlCol="0">
            <a:spAutoFit/>
          </a:bodyPr>
          <a:lstStyle/>
          <a:p>
            <a:pPr fontAlgn="auto">
              <a:spcBef>
                <a:spcPts val="0"/>
              </a:spcBef>
              <a:spcAft>
                <a:spcPts val="0"/>
              </a:spcAft>
            </a:pPr>
            <a:r>
              <a:rPr lang="en-GB" sz="1200" dirty="0" smtClean="0">
                <a:solidFill>
                  <a:srgbClr val="000000"/>
                </a:solidFill>
                <a:latin typeface="Arial"/>
              </a:rPr>
              <a:t>Huxley &amp; Foulk Stapleford NP covers several parishes</a:t>
            </a:r>
            <a:endParaRPr lang="en-GB" sz="1200" dirty="0">
              <a:solidFill>
                <a:srgbClr val="000000"/>
              </a:solidFill>
              <a:latin typeface="Arial"/>
            </a:endParaRPr>
          </a:p>
        </p:txBody>
      </p:sp>
      <p:sp>
        <p:nvSpPr>
          <p:cNvPr id="14" name="TextBox 13"/>
          <p:cNvSpPr txBox="1"/>
          <p:nvPr/>
        </p:nvSpPr>
        <p:spPr>
          <a:xfrm>
            <a:off x="7092281" y="3743072"/>
            <a:ext cx="1381154" cy="646331"/>
          </a:xfrm>
          <a:prstGeom prst="rect">
            <a:avLst/>
          </a:prstGeom>
          <a:noFill/>
          <a:ln>
            <a:solidFill>
              <a:schemeClr val="tx1"/>
            </a:solidFill>
          </a:ln>
        </p:spPr>
        <p:txBody>
          <a:bodyPr wrap="square" rtlCol="0">
            <a:spAutoFit/>
          </a:bodyPr>
          <a:lstStyle/>
          <a:p>
            <a:pPr fontAlgn="auto">
              <a:spcBef>
                <a:spcPts val="0"/>
              </a:spcBef>
              <a:spcAft>
                <a:spcPts val="0"/>
              </a:spcAft>
            </a:pPr>
            <a:r>
              <a:rPr lang="en-GB" sz="1200" dirty="0" smtClean="0">
                <a:solidFill>
                  <a:srgbClr val="000000"/>
                </a:solidFill>
                <a:latin typeface="Arial"/>
              </a:rPr>
              <a:t>St James NP covers a ward in the city of Exeter</a:t>
            </a:r>
            <a:endParaRPr lang="en-GB" sz="1200" dirty="0">
              <a:solidFill>
                <a:srgbClr val="000000"/>
              </a:solidFill>
              <a:latin typeface="Aria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1672" y="3863845"/>
            <a:ext cx="2849210" cy="201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 y="6281936"/>
            <a:ext cx="9144000" cy="576064"/>
            <a:chOff x="0" y="6237313"/>
            <a:chExt cx="9144000" cy="620688"/>
          </a:xfrm>
        </p:grpSpPr>
        <p:sp>
          <p:nvSpPr>
            <p:cNvPr id="15" name="Rectangle 14"/>
            <p:cNvSpPr/>
            <p:nvPr/>
          </p:nvSpPr>
          <p:spPr>
            <a:xfrm>
              <a:off x="0" y="6237313"/>
              <a:ext cx="9144000" cy="620688"/>
            </a:xfrm>
            <a:prstGeom prst="rect">
              <a:avLst/>
            </a:prstGeom>
            <a:solidFill>
              <a:srgbClr val="EAEAEA"/>
            </a:solidFill>
            <a:ln w="25400" cap="flat" cmpd="sng" algn="ctr">
              <a:noFill/>
              <a:prstDash val="solid"/>
            </a:ln>
            <a:effectLst/>
          </p:spPr>
          <p:txBody>
            <a:bodyPr rtlCol="0" anchor="ctr"/>
            <a:lstStyle/>
            <a:p>
              <a:pPr algn="ctr" fontAlgn="auto">
                <a:spcBef>
                  <a:spcPts val="0"/>
                </a:spcBef>
                <a:spcAft>
                  <a:spcPts val="0"/>
                </a:spcAft>
                <a:defRPr/>
              </a:pPr>
              <a:endParaRPr lang="en-GB" sz="1800" kern="0" dirty="0" smtClean="0">
                <a:solidFill>
                  <a:prstClr val="white"/>
                </a:solidFill>
                <a:latin typeface="Arial"/>
              </a:endParaRPr>
            </a:p>
          </p:txBody>
        </p:sp>
        <p:sp>
          <p:nvSpPr>
            <p:cNvPr id="16" name="Text Box 3"/>
            <p:cNvSpPr txBox="1">
              <a:spLocks noChangeArrowheads="1"/>
            </p:cNvSpPr>
            <p:nvPr/>
          </p:nvSpPr>
          <p:spPr bwMode="auto">
            <a:xfrm>
              <a:off x="6623720" y="6381847"/>
              <a:ext cx="2520280" cy="33161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400" b="1" kern="0" dirty="0">
                  <a:solidFill>
                    <a:srgbClr val="009999"/>
                  </a:solidFill>
                </a:rPr>
                <a:t>#neighbourhoodplanning</a:t>
              </a:r>
            </a:p>
          </p:txBody>
        </p:sp>
      </p:grpSp>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022" t="45380" r="69402" b="46667"/>
          <a:stretch/>
        </p:blipFill>
        <p:spPr bwMode="auto">
          <a:xfrm>
            <a:off x="3533665" y="6319443"/>
            <a:ext cx="2192414" cy="50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29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CLG_Powerpoint template">
  <a:themeElements>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fontScheme name="DCLG_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CLG_Powerpoint template 1">
        <a:dk1>
          <a:srgbClr val="000000"/>
        </a:dk1>
        <a:lt1>
          <a:srgbClr val="B2B2B2"/>
        </a:lt1>
        <a:dk2>
          <a:srgbClr val="009999"/>
        </a:dk2>
        <a:lt2>
          <a:srgbClr val="000000"/>
        </a:lt2>
        <a:accent1>
          <a:srgbClr val="009999"/>
        </a:accent1>
        <a:accent2>
          <a:srgbClr val="CC3333"/>
        </a:accent2>
        <a:accent3>
          <a:srgbClr val="D5D5D5"/>
        </a:accent3>
        <a:accent4>
          <a:srgbClr val="000000"/>
        </a:accent4>
        <a:accent5>
          <a:srgbClr val="AACACA"/>
        </a:accent5>
        <a:accent6>
          <a:srgbClr val="B92D2D"/>
        </a:accent6>
        <a:hlink>
          <a:srgbClr val="993366"/>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70c081-d9f3-48ae-83c7-c2320a8ca25c"/>
</file>

<file path=customXml/itemProps1.xml><?xml version="1.0" encoding="utf-8"?>
<ds:datastoreItem xmlns:ds="http://schemas.openxmlformats.org/officeDocument/2006/customXml" ds:itemID="{C31EB853-9396-4635-85C3-C9BCA349A28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DCLG_Powerpoint template</Template>
  <TotalTime>4114</TotalTime>
  <Words>3053</Words>
  <Application>Microsoft Macintosh PowerPoint</Application>
  <PresentationFormat>On-screen Show (4:3)</PresentationFormat>
  <Paragraphs>329</Paragraphs>
  <Slides>37</Slides>
  <Notes>37</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37</vt:i4>
      </vt:variant>
    </vt:vector>
  </HeadingPairs>
  <TitlesOfParts>
    <vt:vector size="52" baseType="lpstr">
      <vt:lpstr>Aharoni</vt:lpstr>
      <vt:lpstr>Arial</vt:lpstr>
      <vt:lpstr>Calibri</vt:lpstr>
      <vt:lpstr>Times New Roman</vt:lpstr>
      <vt:lpstr>Blank</vt:lpstr>
      <vt:lpstr>1_Default Design</vt:lpstr>
      <vt:lpstr>2_Default Design</vt:lpstr>
      <vt:lpstr>Default Design</vt:lpstr>
      <vt:lpstr>5_Default Design</vt:lpstr>
      <vt:lpstr>2_DCLG_Powerpoint template</vt:lpstr>
      <vt:lpstr>3_Default Design</vt:lpstr>
      <vt:lpstr>1_Office Theme</vt:lpstr>
      <vt:lpstr>2_Blank</vt:lpstr>
      <vt:lpstr>3_Office Theme</vt:lpstr>
      <vt:lpstr>3_Blank</vt:lpstr>
      <vt:lpstr>Neighbourhood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for Communities and Local Government</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Neighbourhood Planning: Linking Localism and the need for Growth</dc:title>
  <dc:creator>jfrew</dc:creator>
  <dc:description>Templates by Operandi Limited</dc:description>
  <cp:lastModifiedBy>Andrew Wood</cp:lastModifiedBy>
  <cp:revision>232</cp:revision>
  <cp:lastPrinted>2015-10-26T12:17:40Z</cp:lastPrinted>
  <dcterms:created xsi:type="dcterms:W3CDTF">2014-08-04T14:31:53Z</dcterms:created>
  <dcterms:modified xsi:type="dcterms:W3CDTF">2016-08-22T17:30:14Z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faa34a3c-428b-4d25-b142-23e5acd18ea6</vt:lpwstr>
  </property>
  <property fmtid="{D5CDD505-2E9C-101B-9397-08002B2CF9AE}" pid="3" name="bjSaver">
    <vt:lpwstr>0JnrzbUru9W7VGiphluh1RMNSQA2WSey</vt:lpwstr>
  </property>
  <property fmtid="{D5CDD505-2E9C-101B-9397-08002B2CF9AE}" pid="4" name="bjDocumentSecurityLabel">
    <vt:lpwstr>No Marking</vt:lpwstr>
  </property>
</Properties>
</file>